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354" r:id="rId3"/>
    <p:sldId id="357" r:id="rId4"/>
    <p:sldId id="353" r:id="rId5"/>
    <p:sldId id="358" r:id="rId6"/>
    <p:sldId id="258" r:id="rId7"/>
    <p:sldId id="317" r:id="rId8"/>
    <p:sldId id="319" r:id="rId9"/>
    <p:sldId id="318" r:id="rId10"/>
    <p:sldId id="320" r:id="rId11"/>
    <p:sldId id="321" r:id="rId12"/>
    <p:sldId id="322" r:id="rId13"/>
    <p:sldId id="323" r:id="rId14"/>
    <p:sldId id="324" r:id="rId15"/>
    <p:sldId id="327" r:id="rId16"/>
    <p:sldId id="375" r:id="rId17"/>
    <p:sldId id="325" r:id="rId18"/>
    <p:sldId id="316" r:id="rId19"/>
    <p:sldId id="328" r:id="rId20"/>
    <p:sldId id="330" r:id="rId21"/>
    <p:sldId id="374" r:id="rId22"/>
    <p:sldId id="359" r:id="rId23"/>
    <p:sldId id="337" r:id="rId24"/>
    <p:sldId id="341" r:id="rId25"/>
    <p:sldId id="352" r:id="rId26"/>
    <p:sldId id="347" r:id="rId27"/>
    <p:sldId id="360" r:id="rId28"/>
    <p:sldId id="361" r:id="rId29"/>
    <p:sldId id="373" r:id="rId30"/>
    <p:sldId id="362" r:id="rId31"/>
    <p:sldId id="338" r:id="rId32"/>
    <p:sldId id="340" r:id="rId33"/>
    <p:sldId id="350" r:id="rId34"/>
    <p:sldId id="266" r:id="rId35"/>
    <p:sldId id="363" r:id="rId36"/>
    <p:sldId id="371" r:id="rId37"/>
    <p:sldId id="364" r:id="rId38"/>
    <p:sldId id="365" r:id="rId39"/>
    <p:sldId id="366" r:id="rId40"/>
    <p:sldId id="368" r:id="rId41"/>
    <p:sldId id="370" r:id="rId4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66AB"/>
    <a:srgbClr val="444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3684" autoAdjust="0"/>
  </p:normalViewPr>
  <p:slideViewPr>
    <p:cSldViewPr>
      <p:cViewPr varScale="1">
        <p:scale>
          <a:sx n="51" d="100"/>
          <a:sy n="51" d="100"/>
        </p:scale>
        <p:origin x="1552"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96B12F-A751-4E71-B128-D009C2907158}" type="datetimeFigureOut">
              <a:rPr lang="de-DE" smtClean="0"/>
              <a:t>04.05.2017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169016-86C1-4AA3-A417-F9DA7E4A43FB}" type="slidenum">
              <a:rPr lang="de-DE" smtClean="0"/>
              <a:t>‹Nr.›</a:t>
            </a:fld>
            <a:endParaRPr lang="de-DE"/>
          </a:p>
        </p:txBody>
      </p:sp>
    </p:spTree>
    <p:extLst>
      <p:ext uri="{BB962C8B-B14F-4D97-AF65-F5344CB8AC3E}">
        <p14:creationId xmlns:p14="http://schemas.microsoft.com/office/powerpoint/2010/main" val="63075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Hello</a:t>
            </a:r>
            <a:r>
              <a:rPr lang="de-DE" dirty="0" smtClean="0"/>
              <a:t> </a:t>
            </a:r>
            <a:r>
              <a:rPr lang="de-DE" dirty="0" err="1" smtClean="0"/>
              <a:t>everybody</a:t>
            </a:r>
            <a:r>
              <a:rPr lang="de-DE" dirty="0" smtClean="0"/>
              <a:t>, </a:t>
            </a:r>
            <a:r>
              <a:rPr lang="de-DE" dirty="0" err="1" smtClean="0"/>
              <a:t>thank</a:t>
            </a:r>
            <a:r>
              <a:rPr lang="de-DE" dirty="0" smtClean="0"/>
              <a:t> </a:t>
            </a:r>
            <a:r>
              <a:rPr lang="de-DE" dirty="0" err="1" smtClean="0"/>
              <a:t>you</a:t>
            </a:r>
            <a:r>
              <a:rPr lang="de-DE" dirty="0" smtClean="0"/>
              <a:t> </a:t>
            </a:r>
            <a:r>
              <a:rPr lang="de-DE" dirty="0" err="1" smtClean="0"/>
              <a:t>for</a:t>
            </a:r>
            <a:r>
              <a:rPr lang="de-DE" dirty="0" smtClean="0"/>
              <a:t> </a:t>
            </a:r>
            <a:r>
              <a:rPr lang="de-DE" dirty="0" err="1" smtClean="0"/>
              <a:t>coming</a:t>
            </a:r>
            <a:r>
              <a:rPr lang="de-DE" dirty="0" smtClean="0"/>
              <a:t>. Today I </a:t>
            </a:r>
            <a:r>
              <a:rPr lang="de-DE" dirty="0" err="1" smtClean="0"/>
              <a:t>would</a:t>
            </a:r>
            <a:r>
              <a:rPr lang="de-DE" dirty="0" smtClean="0"/>
              <a:t> like </a:t>
            </a:r>
            <a:r>
              <a:rPr lang="de-DE" dirty="0" err="1" smtClean="0"/>
              <a:t>you</a:t>
            </a:r>
            <a:r>
              <a:rPr lang="de-DE" dirty="0" smtClean="0"/>
              <a:t> </a:t>
            </a:r>
            <a:r>
              <a:rPr lang="de-DE" dirty="0" err="1" smtClean="0"/>
              <a:t>to</a:t>
            </a:r>
            <a:r>
              <a:rPr lang="de-DE" dirty="0" smtClean="0"/>
              <a:t> </a:t>
            </a:r>
            <a:r>
              <a:rPr lang="de-DE" dirty="0" err="1" smtClean="0"/>
              <a:t>introduce</a:t>
            </a:r>
            <a:r>
              <a:rPr lang="de-DE" dirty="0" smtClean="0"/>
              <a:t> </a:t>
            </a:r>
            <a:r>
              <a:rPr lang="de-DE" dirty="0" err="1" smtClean="0"/>
              <a:t>to</a:t>
            </a:r>
            <a:r>
              <a:rPr lang="de-DE" dirty="0" smtClean="0"/>
              <a:t> </a:t>
            </a:r>
            <a:r>
              <a:rPr lang="de-DE" dirty="0" err="1" smtClean="0"/>
              <a:t>the</a:t>
            </a:r>
            <a:r>
              <a:rPr lang="de-DE" dirty="0" smtClean="0"/>
              <a:t> RQGIS </a:t>
            </a:r>
            <a:r>
              <a:rPr lang="de-DE" dirty="0" err="1" smtClean="0"/>
              <a:t>package</a:t>
            </a:r>
            <a:r>
              <a:rPr lang="de-DE" dirty="0" smtClean="0"/>
              <a:t>. </a:t>
            </a:r>
            <a:r>
              <a:rPr lang="de-DE" dirty="0" err="1" smtClean="0"/>
              <a:t>It</a:t>
            </a:r>
            <a:r>
              <a:rPr lang="de-DE" dirty="0" smtClean="0"/>
              <a:t> </a:t>
            </a:r>
            <a:r>
              <a:rPr lang="de-DE" dirty="0" err="1" smtClean="0"/>
              <a:t>integrates</a:t>
            </a:r>
            <a:r>
              <a:rPr lang="de-DE" dirty="0" smtClean="0"/>
              <a:t> R </a:t>
            </a:r>
            <a:r>
              <a:rPr lang="de-DE" dirty="0" err="1" smtClean="0"/>
              <a:t>with</a:t>
            </a:r>
            <a:r>
              <a:rPr lang="de-DE" dirty="0" smtClean="0"/>
              <a:t> QGIS </a:t>
            </a:r>
            <a:r>
              <a:rPr lang="de-DE" dirty="0" err="1" smtClean="0"/>
              <a:t>for</a:t>
            </a:r>
            <a:r>
              <a:rPr lang="de-DE" dirty="0" smtClean="0"/>
              <a:t> </a:t>
            </a:r>
            <a:r>
              <a:rPr lang="de-DE" dirty="0" err="1" smtClean="0"/>
              <a:t>advanced</a:t>
            </a:r>
            <a:r>
              <a:rPr lang="de-DE" dirty="0" smtClean="0"/>
              <a:t> </a:t>
            </a:r>
            <a:r>
              <a:rPr lang="de-DE" dirty="0" err="1" smtClean="0"/>
              <a:t>geocomputing</a:t>
            </a:r>
            <a:r>
              <a:rPr lang="de-DE" baseline="0" dirty="0" smtClean="0"/>
              <a:t> </a:t>
            </a:r>
            <a:r>
              <a:rPr lang="de-DE" baseline="0" dirty="0" err="1" smtClean="0"/>
              <a:t>since</a:t>
            </a:r>
            <a:r>
              <a:rPr lang="de-DE" baseline="0" dirty="0" smtClean="0"/>
              <a:t> </a:t>
            </a:r>
            <a:r>
              <a:rPr lang="de-DE" baseline="0" dirty="0" err="1" smtClean="0"/>
              <a:t>it</a:t>
            </a:r>
            <a:r>
              <a:rPr lang="de-DE" baseline="0" dirty="0" smtClean="0"/>
              <a:t> </a:t>
            </a:r>
            <a:r>
              <a:rPr lang="de-DE" baseline="0" dirty="0" err="1" smtClean="0"/>
              <a:t>combines</a:t>
            </a:r>
            <a:r>
              <a:rPr lang="de-DE" baseline="0" dirty="0" smtClean="0"/>
              <a:t> </a:t>
            </a:r>
            <a:r>
              <a:rPr lang="de-DE" baseline="0" dirty="0" err="1" smtClean="0"/>
              <a:t>the</a:t>
            </a:r>
            <a:r>
              <a:rPr lang="de-DE" baseline="0" dirty="0" smtClean="0"/>
              <a:t> </a:t>
            </a:r>
            <a:r>
              <a:rPr lang="de-DE" baseline="0" dirty="0" err="1" smtClean="0"/>
              <a:t>best</a:t>
            </a:r>
            <a:r>
              <a:rPr lang="de-DE" baseline="0" dirty="0" smtClean="0"/>
              <a:t> </a:t>
            </a:r>
            <a:r>
              <a:rPr lang="de-DE" baseline="0" dirty="0" err="1" smtClean="0"/>
              <a:t>of</a:t>
            </a:r>
            <a:r>
              <a:rPr lang="de-DE" baseline="0" dirty="0" smtClean="0"/>
              <a:t> </a:t>
            </a:r>
            <a:r>
              <a:rPr lang="de-DE" baseline="0" dirty="0" err="1" smtClean="0"/>
              <a:t>two</a:t>
            </a:r>
            <a:r>
              <a:rPr lang="de-DE" baseline="0" dirty="0" smtClean="0"/>
              <a:t> </a:t>
            </a:r>
            <a:r>
              <a:rPr lang="de-DE" baseline="0" dirty="0" err="1" smtClean="0"/>
              <a:t>worlds</a:t>
            </a:r>
            <a:r>
              <a:rPr lang="de-DE" baseline="0" dirty="0" smtClean="0"/>
              <a:t>. ON </a:t>
            </a:r>
            <a:r>
              <a:rPr lang="de-DE" baseline="0" dirty="0" err="1" smtClean="0"/>
              <a:t>the</a:t>
            </a:r>
            <a:r>
              <a:rPr lang="de-DE" baseline="0" dirty="0" smtClean="0"/>
              <a:t> </a:t>
            </a:r>
            <a:r>
              <a:rPr lang="de-DE" baseline="0" dirty="0" err="1" smtClean="0"/>
              <a:t>one</a:t>
            </a:r>
            <a:r>
              <a:rPr lang="de-DE" baseline="0" dirty="0" smtClean="0"/>
              <a:t> </a:t>
            </a:r>
            <a:r>
              <a:rPr lang="de-DE" baseline="0" dirty="0" err="1" smtClean="0"/>
              <a:t>hand</a:t>
            </a:r>
            <a:r>
              <a:rPr lang="de-DE" baseline="0" dirty="0" smtClean="0"/>
              <a:t> </a:t>
            </a:r>
            <a:r>
              <a:rPr lang="de-DE" baseline="0" dirty="0" err="1" smtClean="0"/>
              <a:t>it</a:t>
            </a:r>
            <a:r>
              <a:rPr lang="de-DE" baseline="0" dirty="0" smtClean="0"/>
              <a:t> </a:t>
            </a:r>
            <a:r>
              <a:rPr lang="de-DE" baseline="0" dirty="0" err="1" smtClean="0"/>
              <a:t>uses</a:t>
            </a:r>
            <a:r>
              <a:rPr lang="de-DE" baseline="0" dirty="0" smtClean="0"/>
              <a:t> </a:t>
            </a:r>
            <a:r>
              <a:rPr lang="de-DE" baseline="0" dirty="0" err="1" smtClean="0"/>
              <a:t>the</a:t>
            </a:r>
            <a:r>
              <a:rPr lang="de-DE" baseline="0" dirty="0" smtClean="0"/>
              <a:t> </a:t>
            </a:r>
            <a:r>
              <a:rPr lang="de-DE" baseline="0" dirty="0" err="1" smtClean="0"/>
              <a:t>geoprocessing</a:t>
            </a:r>
            <a:r>
              <a:rPr lang="de-DE" baseline="0" dirty="0" smtClean="0"/>
              <a:t> power </a:t>
            </a:r>
            <a:r>
              <a:rPr lang="de-DE" baseline="0" dirty="0" err="1" smtClean="0"/>
              <a:t>of</a:t>
            </a:r>
            <a:r>
              <a:rPr lang="de-DE" baseline="0" dirty="0" smtClean="0"/>
              <a:t> QGIS </a:t>
            </a:r>
            <a:r>
              <a:rPr lang="de-DE" baseline="0" dirty="0" err="1" smtClean="0"/>
              <a:t>and</a:t>
            </a:r>
            <a:r>
              <a:rPr lang="de-DE" baseline="0" dirty="0" smtClean="0"/>
              <a:t> 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hand</a:t>
            </a:r>
            <a:r>
              <a:rPr lang="de-DE" baseline="0" dirty="0" smtClean="0"/>
              <a:t> </a:t>
            </a:r>
            <a:r>
              <a:rPr lang="de-DE" baseline="0" dirty="0" err="1" smtClean="0"/>
              <a:t>it</a:t>
            </a:r>
            <a:r>
              <a:rPr lang="de-DE" baseline="0" dirty="0" smtClean="0"/>
              <a:t> </a:t>
            </a:r>
            <a:r>
              <a:rPr lang="de-DE" baseline="0" dirty="0" err="1" smtClean="0"/>
              <a:t>uses</a:t>
            </a:r>
            <a:r>
              <a:rPr lang="de-DE" baseline="0" dirty="0" smtClean="0"/>
              <a:t> </a:t>
            </a:r>
            <a:r>
              <a:rPr lang="de-DE" baseline="0" dirty="0" err="1" smtClean="0"/>
              <a:t>the</a:t>
            </a:r>
            <a:r>
              <a:rPr lang="de-DE" baseline="0" dirty="0" smtClean="0"/>
              <a:t> </a:t>
            </a:r>
            <a:r>
              <a:rPr lang="de-DE" baseline="0" dirty="0" err="1" smtClean="0"/>
              <a:t>statistical</a:t>
            </a:r>
            <a:r>
              <a:rPr lang="de-DE" baseline="0" dirty="0" smtClean="0"/>
              <a:t> </a:t>
            </a:r>
            <a:r>
              <a:rPr lang="de-DE" baseline="0" dirty="0" err="1" smtClean="0"/>
              <a:t>and</a:t>
            </a:r>
            <a:r>
              <a:rPr lang="de-DE" baseline="0" dirty="0" smtClean="0"/>
              <a:t> </a:t>
            </a:r>
            <a:r>
              <a:rPr lang="de-DE" baseline="0" dirty="0" err="1" smtClean="0"/>
              <a:t>analytical</a:t>
            </a:r>
            <a:r>
              <a:rPr lang="de-DE" baseline="0" dirty="0" smtClean="0"/>
              <a:t> power </a:t>
            </a:r>
            <a:r>
              <a:rPr lang="de-DE" baseline="0" dirty="0" err="1" smtClean="0"/>
              <a:t>of</a:t>
            </a:r>
            <a:r>
              <a:rPr lang="de-DE" baseline="0" dirty="0" smtClean="0"/>
              <a:t> R.</a:t>
            </a:r>
          </a:p>
          <a:p>
            <a:endParaRPr lang="de-DE" dirty="0" smtClean="0"/>
          </a:p>
          <a:p>
            <a:r>
              <a:rPr lang="de-DE" dirty="0" smtClean="0"/>
              <a:t>Unbedingt Patrick</a:t>
            </a:r>
            <a:r>
              <a:rPr lang="de-DE" baseline="0" dirty="0" smtClean="0"/>
              <a:t> Schratz danken</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a:t>
            </a:fld>
            <a:endParaRPr lang="de-DE"/>
          </a:p>
        </p:txBody>
      </p:sp>
    </p:spTree>
    <p:extLst>
      <p:ext uri="{BB962C8B-B14F-4D97-AF65-F5344CB8AC3E}">
        <p14:creationId xmlns:p14="http://schemas.microsoft.com/office/powerpoint/2010/main" val="91426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GAM, GLM </a:t>
            </a:r>
            <a:r>
              <a:rPr lang="de-DE" dirty="0" err="1" smtClean="0"/>
              <a:t>and</a:t>
            </a:r>
            <a:r>
              <a:rPr lang="de-DE" dirty="0" smtClean="0"/>
              <a:t> </a:t>
            </a:r>
            <a:r>
              <a:rPr lang="de-DE" dirty="0" err="1" smtClean="0"/>
              <a:t>other</a:t>
            </a:r>
            <a:r>
              <a:rPr lang="de-DE" dirty="0" smtClean="0"/>
              <a:t> </a:t>
            </a:r>
            <a:r>
              <a:rPr lang="de-DE" dirty="0" err="1" smtClean="0"/>
              <a:t>distributions</a:t>
            </a:r>
            <a:r>
              <a:rPr lang="de-DE" dirty="0" smtClean="0"/>
              <a:t>, </a:t>
            </a:r>
            <a:r>
              <a:rPr lang="de-DE" dirty="0" err="1" smtClean="0"/>
              <a:t>mixed-effect</a:t>
            </a:r>
            <a:r>
              <a:rPr lang="de-DE" dirty="0" smtClean="0"/>
              <a:t> </a:t>
            </a:r>
            <a:r>
              <a:rPr lang="de-DE" dirty="0" err="1" smtClean="0"/>
              <a:t>models</a:t>
            </a:r>
            <a:r>
              <a:rPr lang="de-DE" dirty="0" smtClean="0"/>
              <a:t>,</a:t>
            </a:r>
            <a:r>
              <a:rPr lang="de-DE" baseline="0" dirty="0" smtClean="0"/>
              <a:t> </a:t>
            </a:r>
            <a:r>
              <a:rPr lang="de-DE" baseline="0" dirty="0" err="1" smtClean="0"/>
              <a:t>Bayesian</a:t>
            </a:r>
            <a:r>
              <a:rPr lang="de-DE" baseline="0" dirty="0" smtClean="0"/>
              <a:t> </a:t>
            </a:r>
            <a:r>
              <a:rPr lang="de-DE" baseline="0" dirty="0" err="1" smtClean="0"/>
              <a:t>models</a:t>
            </a:r>
            <a:r>
              <a:rPr lang="de-DE" baseline="0" dirty="0" smtClean="0"/>
              <a:t>, </a:t>
            </a:r>
            <a:r>
              <a:rPr lang="de-DE" baseline="0" dirty="0" err="1" smtClean="0"/>
              <a:t>machine</a:t>
            </a:r>
            <a:r>
              <a:rPr lang="de-DE" baseline="0" dirty="0" smtClean="0"/>
              <a:t> </a:t>
            </a:r>
            <a:r>
              <a:rPr lang="de-DE" baseline="0" dirty="0" err="1" smtClean="0"/>
              <a:t>learning</a:t>
            </a:r>
            <a:r>
              <a:rPr lang="de-DE" baseline="0" dirty="0" smtClean="0"/>
              <a:t>, </a:t>
            </a:r>
            <a:r>
              <a:rPr lang="de-DE" baseline="0" dirty="0" err="1" smtClean="0"/>
              <a:t>spatial</a:t>
            </a:r>
            <a:r>
              <a:rPr lang="de-DE" baseline="0" dirty="0" smtClean="0"/>
              <a:t> </a:t>
            </a:r>
            <a:r>
              <a:rPr lang="de-DE" baseline="0" dirty="0" err="1" smtClean="0"/>
              <a:t>cross</a:t>
            </a:r>
            <a:r>
              <a:rPr lang="de-DE" baseline="0" dirty="0" smtClean="0"/>
              <a:t>-validation, </a:t>
            </a:r>
            <a:r>
              <a:rPr lang="de-DE" baseline="0" dirty="0" err="1" smtClean="0"/>
              <a:t>incorporating</a:t>
            </a:r>
            <a:r>
              <a:rPr lang="de-DE" baseline="0" dirty="0" smtClean="0"/>
              <a:t> </a:t>
            </a:r>
            <a:r>
              <a:rPr lang="de-DE" baseline="0" dirty="0" err="1" smtClean="0"/>
              <a:t>spatial</a:t>
            </a:r>
            <a:r>
              <a:rPr lang="de-DE" baseline="0" dirty="0" smtClean="0"/>
              <a:t> </a:t>
            </a:r>
            <a:r>
              <a:rPr lang="de-DE" baseline="0" dirty="0" err="1" smtClean="0"/>
              <a:t>autocorrelation</a:t>
            </a:r>
            <a:r>
              <a:rPr lang="de-DE" baseline="0" dirty="0" smtClean="0"/>
              <a:t> </a:t>
            </a:r>
            <a:r>
              <a:rPr lang="de-DE" baseline="0" dirty="0" err="1" smtClean="0"/>
              <a:t>and</a:t>
            </a:r>
            <a:r>
              <a:rPr lang="de-DE" baseline="0" dirty="0" smtClean="0"/>
              <a:t> </a:t>
            </a:r>
            <a:r>
              <a:rPr lang="de-DE" baseline="0" dirty="0" err="1" smtClean="0"/>
              <a:t>kriging</a:t>
            </a:r>
            <a:r>
              <a:rPr lang="de-DE" baseline="0" dirty="0" smtClean="0"/>
              <a:t> </a:t>
            </a:r>
            <a:r>
              <a:rPr lang="de-DE" baseline="0" dirty="0" err="1" smtClean="0"/>
              <a:t>techniques</a:t>
            </a:r>
            <a:endParaRPr lang="de-DE" dirty="0" smtClean="0"/>
          </a:p>
          <a:p>
            <a:endParaRPr lang="de-DE" dirty="0" smtClean="0"/>
          </a:p>
          <a:p>
            <a:r>
              <a:rPr lang="de-DE" dirty="0" smtClean="0"/>
              <a:t>But</a:t>
            </a:r>
            <a:r>
              <a:rPr lang="de-DE" baseline="0" dirty="0" smtClean="0"/>
              <a:t> </a:t>
            </a:r>
            <a:r>
              <a:rPr lang="de-DE" baseline="0" dirty="0" err="1" smtClean="0"/>
              <a:t>that</a:t>
            </a:r>
            <a:r>
              <a:rPr lang="de-DE" baseline="0" dirty="0" smtClean="0"/>
              <a:t> </a:t>
            </a:r>
            <a:r>
              <a:rPr lang="de-DE" baseline="0" dirty="0" err="1" smtClean="0"/>
              <a:t>is</a:t>
            </a:r>
            <a:r>
              <a:rPr lang="de-DE" baseline="0" dirty="0" smtClean="0"/>
              <a:t> just </a:t>
            </a:r>
            <a:r>
              <a:rPr lang="de-DE" baseline="0" dirty="0" err="1" smtClean="0"/>
              <a:t>one</a:t>
            </a:r>
            <a:r>
              <a:rPr lang="de-DE" baseline="0" dirty="0" smtClean="0"/>
              <a:t> </a:t>
            </a:r>
            <a:r>
              <a:rPr lang="de-DE" baseline="0" dirty="0" err="1" smtClean="0"/>
              <a:t>example</a:t>
            </a:r>
            <a:r>
              <a:rPr lang="de-DE" baseline="0" dirty="0" smtClean="0"/>
              <a:t> </a:t>
            </a:r>
            <a:r>
              <a:rPr lang="de-DE" baseline="0" dirty="0" err="1" smtClean="0"/>
              <a:t>of</a:t>
            </a:r>
            <a:r>
              <a:rPr lang="de-DE" baseline="0" dirty="0" smtClean="0"/>
              <a:t> R-GIS </a:t>
            </a:r>
            <a:r>
              <a:rPr lang="de-DE" baseline="0" dirty="0" err="1" smtClean="0"/>
              <a:t>integration</a:t>
            </a:r>
            <a:r>
              <a:rPr lang="de-DE" baseline="0" dirty="0" smtClean="0"/>
              <a:t>:</a:t>
            </a:r>
          </a:p>
          <a:p>
            <a:pPr marL="171450" indent="-171450">
              <a:buFontTx/>
              <a:buChar char="-"/>
            </a:pPr>
            <a:r>
              <a:rPr lang="de-DE" baseline="0" dirty="0" smtClean="0"/>
              <a:t>Stream </a:t>
            </a:r>
            <a:r>
              <a:rPr lang="de-DE" baseline="0" dirty="0" err="1" smtClean="0"/>
              <a:t>networks</a:t>
            </a:r>
            <a:endParaRPr lang="de-DE" baseline="0" dirty="0" smtClean="0"/>
          </a:p>
          <a:p>
            <a:pPr marL="171450" indent="-171450">
              <a:buFontTx/>
              <a:buChar char="-"/>
            </a:pPr>
            <a:r>
              <a:rPr lang="de-DE" baseline="0" dirty="0" smtClean="0"/>
              <a:t>Surface </a:t>
            </a:r>
            <a:r>
              <a:rPr lang="de-DE" baseline="0" dirty="0" err="1" smtClean="0"/>
              <a:t>roughness</a:t>
            </a:r>
            <a:endParaRPr lang="de-DE" baseline="0" dirty="0" smtClean="0"/>
          </a:p>
          <a:p>
            <a:pPr marL="171450" indent="-171450">
              <a:buFontTx/>
              <a:buChar char="-"/>
            </a:pPr>
            <a:r>
              <a:rPr lang="de-DE" baseline="0" dirty="0" err="1" smtClean="0"/>
              <a:t>Various</a:t>
            </a:r>
            <a:r>
              <a:rPr lang="de-DE" baseline="0" dirty="0" smtClean="0"/>
              <a:t> </a:t>
            </a:r>
            <a:r>
              <a:rPr lang="de-DE" baseline="0" dirty="0" err="1" smtClean="0"/>
              <a:t>wetness</a:t>
            </a:r>
            <a:r>
              <a:rPr lang="de-DE" baseline="0" dirty="0" smtClean="0"/>
              <a:t> </a:t>
            </a:r>
            <a:r>
              <a:rPr lang="de-DE" baseline="0" dirty="0" err="1" smtClean="0"/>
              <a:t>indexes</a:t>
            </a:r>
            <a:endParaRPr lang="de-DE" baseline="0" dirty="0" smtClean="0"/>
          </a:p>
          <a:p>
            <a:pPr marL="171450" indent="-171450">
              <a:buFontTx/>
              <a:buChar char="-"/>
            </a:pPr>
            <a:r>
              <a:rPr lang="de-DE" baseline="0" dirty="0" smtClean="0"/>
              <a:t>Terrain- </a:t>
            </a:r>
            <a:r>
              <a:rPr lang="de-DE" baseline="0" dirty="0" err="1" smtClean="0"/>
              <a:t>and</a:t>
            </a:r>
            <a:r>
              <a:rPr lang="de-DE" baseline="0" dirty="0" smtClean="0"/>
              <a:t> </a:t>
            </a:r>
            <a:r>
              <a:rPr lang="de-DE" baseline="0" dirty="0" err="1" smtClean="0"/>
              <a:t>landform</a:t>
            </a:r>
            <a:r>
              <a:rPr lang="de-DE" baseline="0" dirty="0" smtClean="0"/>
              <a:t> </a:t>
            </a:r>
            <a:r>
              <a:rPr lang="de-DE" baseline="0" dirty="0" err="1" smtClean="0"/>
              <a:t>classification</a:t>
            </a:r>
            <a:endParaRPr lang="de-DE" baseline="0" dirty="0" smtClean="0"/>
          </a:p>
          <a:p>
            <a:pPr marL="171450" indent="-171450">
              <a:buFontTx/>
              <a:buChar char="-"/>
            </a:pPr>
            <a:r>
              <a:rPr lang="de-DE" baseline="0" dirty="0" err="1" smtClean="0"/>
              <a:t>Physically-based</a:t>
            </a:r>
            <a:r>
              <a:rPr lang="de-DE" baseline="0" dirty="0" smtClean="0"/>
              <a:t> </a:t>
            </a:r>
            <a:r>
              <a:rPr lang="de-DE" baseline="0" dirty="0" err="1" smtClean="0"/>
              <a:t>models</a:t>
            </a:r>
            <a:r>
              <a:rPr lang="de-DE" baseline="0" dirty="0" smtClean="0"/>
              <a:t> </a:t>
            </a:r>
          </a:p>
          <a:p>
            <a:pPr marL="171450" indent="-171450">
              <a:buFontTx/>
              <a:buChar char="-"/>
            </a:pPr>
            <a:r>
              <a:rPr lang="de-DE" baseline="0" dirty="0" err="1" smtClean="0"/>
              <a:t>LiDAR</a:t>
            </a:r>
            <a:r>
              <a:rPr lang="de-DE" baseline="0" dirty="0" smtClean="0"/>
              <a:t> </a:t>
            </a:r>
            <a:r>
              <a:rPr lang="de-DE" baseline="0" dirty="0" err="1" smtClean="0"/>
              <a:t>tools</a:t>
            </a:r>
            <a:endParaRPr lang="de-DE" baseline="0" dirty="0" smtClean="0"/>
          </a:p>
          <a:p>
            <a:pPr marL="171450" indent="-171450">
              <a:buFontTx/>
              <a:buChar char="-"/>
            </a:pPr>
            <a:r>
              <a:rPr lang="de-DE" baseline="0" dirty="0" smtClean="0"/>
              <a:t>Wind </a:t>
            </a:r>
            <a:r>
              <a:rPr lang="de-DE" baseline="0" dirty="0" err="1" smtClean="0"/>
              <a:t>speed</a:t>
            </a:r>
            <a:r>
              <a:rPr lang="de-DE" baseline="0" dirty="0" smtClean="0"/>
              <a:t>, wind </a:t>
            </a:r>
            <a:r>
              <a:rPr lang="de-DE" baseline="0" dirty="0" err="1" smtClean="0"/>
              <a:t>direction</a:t>
            </a:r>
            <a:endParaRPr lang="de-DE" baseline="0" dirty="0" smtClean="0"/>
          </a:p>
          <a:p>
            <a:pPr marL="171450" indent="-171450">
              <a:buFontTx/>
              <a:buChar char="-"/>
            </a:pPr>
            <a:r>
              <a:rPr lang="de-DE" baseline="0" dirty="0" smtClean="0"/>
              <a:t>Routing </a:t>
            </a:r>
            <a:r>
              <a:rPr lang="de-DE" baseline="0" dirty="0" err="1" smtClean="0"/>
              <a:t>algorithms</a:t>
            </a:r>
            <a:r>
              <a:rPr lang="de-DE" baseline="0" dirty="0" smtClean="0"/>
              <a:t>, </a:t>
            </a:r>
            <a:r>
              <a:rPr lang="de-DE" baseline="0" dirty="0" err="1" smtClean="0"/>
              <a:t>neighbour</a:t>
            </a:r>
            <a:r>
              <a:rPr lang="de-DE" baseline="0" dirty="0" smtClean="0"/>
              <a:t> </a:t>
            </a:r>
            <a:r>
              <a:rPr lang="de-DE" baseline="0" dirty="0" err="1" smtClean="0"/>
              <a:t>calculations</a:t>
            </a:r>
            <a:r>
              <a:rPr lang="de-DE" baseline="0" dirty="0" smtClean="0"/>
              <a:t> (</a:t>
            </a:r>
            <a:r>
              <a:rPr lang="de-DE" baseline="0" dirty="0" err="1" smtClean="0"/>
              <a:t>topology</a:t>
            </a:r>
            <a:r>
              <a:rPr lang="de-DE" baseline="0" dirty="0" smtClean="0"/>
              <a:t>)</a:t>
            </a:r>
          </a:p>
          <a:p>
            <a:pPr marL="171450" indent="-171450">
              <a:buFontTx/>
              <a:buChar char="-"/>
            </a:pPr>
            <a:r>
              <a:rPr lang="de-DE" dirty="0" err="1" smtClean="0"/>
              <a:t>Computationally</a:t>
            </a:r>
            <a:r>
              <a:rPr lang="de-DE" dirty="0" smtClean="0"/>
              <a:t> </a:t>
            </a:r>
            <a:r>
              <a:rPr lang="de-DE" dirty="0" err="1" smtClean="0"/>
              <a:t>demanding</a:t>
            </a:r>
            <a:r>
              <a:rPr lang="de-DE" baseline="0" dirty="0" smtClean="0"/>
              <a:t> </a:t>
            </a:r>
            <a:r>
              <a:rPr lang="de-DE" baseline="0" dirty="0" err="1" smtClean="0"/>
              <a:t>vector</a:t>
            </a:r>
            <a:r>
              <a:rPr lang="de-DE" baseline="0" dirty="0" smtClean="0"/>
              <a:t> </a:t>
            </a:r>
            <a:r>
              <a:rPr lang="de-DE" baseline="0" dirty="0" err="1" smtClean="0"/>
              <a:t>operations</a:t>
            </a:r>
            <a:r>
              <a:rPr lang="de-DE" baseline="0" dirty="0" smtClean="0"/>
              <a:t> (</a:t>
            </a:r>
            <a:r>
              <a:rPr lang="de-DE" baseline="0" dirty="0" err="1" smtClean="0"/>
              <a:t>overlay</a:t>
            </a:r>
            <a:r>
              <a:rPr lang="de-DE" baseline="0" dirty="0" smtClean="0"/>
              <a:t>)</a:t>
            </a:r>
            <a:endParaRPr lang="de-DE" dirty="0" smtClean="0"/>
          </a:p>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26</a:t>
            </a:fld>
            <a:endParaRPr lang="de-DE"/>
          </a:p>
        </p:txBody>
      </p:sp>
    </p:spTree>
    <p:extLst>
      <p:ext uri="{BB962C8B-B14F-4D97-AF65-F5344CB8AC3E}">
        <p14:creationId xmlns:p14="http://schemas.microsoft.com/office/powerpoint/2010/main" val="187632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 </a:t>
            </a:r>
            <a:r>
              <a:rPr lang="de-DE" dirty="0" err="1" smtClean="0"/>
              <a:t>won‘t</a:t>
            </a:r>
            <a:r>
              <a:rPr lang="de-DE" dirty="0" smtClean="0"/>
              <a:t> </a:t>
            </a:r>
            <a:r>
              <a:rPr lang="de-DE" dirty="0" err="1" smtClean="0"/>
              <a:t>talk</a:t>
            </a:r>
            <a:r>
              <a:rPr lang="de-DE" baseline="0" dirty="0" smtClean="0"/>
              <a:t> </a:t>
            </a:r>
            <a:r>
              <a:rPr lang="de-DE" baseline="0" dirty="0" err="1" smtClean="0"/>
              <a:t>much</a:t>
            </a:r>
            <a:r>
              <a:rPr lang="de-DE" baseline="0" dirty="0" smtClean="0"/>
              <a:t> </a:t>
            </a:r>
            <a:r>
              <a:rPr lang="de-DE" baseline="0" dirty="0" err="1" smtClean="0"/>
              <a:t>about</a:t>
            </a:r>
            <a:r>
              <a:rPr lang="de-DE" baseline="0" dirty="0" smtClean="0"/>
              <a:t> ESRI </a:t>
            </a:r>
            <a:r>
              <a:rPr lang="de-DE" baseline="0" dirty="0" err="1" smtClean="0"/>
              <a:t>ArcGIS</a:t>
            </a:r>
            <a:r>
              <a:rPr lang="de-DE" baseline="0" dirty="0" smtClean="0"/>
              <a:t> </a:t>
            </a:r>
            <a:r>
              <a:rPr lang="de-DE" baseline="0" dirty="0" err="1" smtClean="0"/>
              <a:t>and</a:t>
            </a:r>
            <a:r>
              <a:rPr lang="de-DE" baseline="0" dirty="0" smtClean="0"/>
              <a:t> </a:t>
            </a:r>
            <a:r>
              <a:rPr lang="de-DE" baseline="0" dirty="0" err="1" smtClean="0"/>
              <a:t>instead</a:t>
            </a:r>
            <a:r>
              <a:rPr lang="de-DE" baseline="0" dirty="0" smtClean="0"/>
              <a:t> </a:t>
            </a:r>
            <a:r>
              <a:rPr lang="de-DE" baseline="0" dirty="0" err="1" smtClean="0"/>
              <a:t>focus</a:t>
            </a:r>
            <a:r>
              <a:rPr lang="de-DE" baseline="0" dirty="0" smtClean="0"/>
              <a:t> on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between</a:t>
            </a:r>
            <a:r>
              <a:rPr lang="de-DE" baseline="0" dirty="0" smtClean="0"/>
              <a:t> RQGIS </a:t>
            </a:r>
            <a:r>
              <a:rPr lang="de-DE" baseline="0" dirty="0" err="1" smtClean="0"/>
              <a:t>and</a:t>
            </a:r>
            <a:r>
              <a:rPr lang="de-DE" baseline="0" dirty="0" smtClean="0"/>
              <a:t> RSAGA </a:t>
            </a:r>
            <a:r>
              <a:rPr lang="de-DE" baseline="0" dirty="0" err="1" smtClean="0"/>
              <a:t>and</a:t>
            </a:r>
            <a:r>
              <a:rPr lang="de-DE" baseline="0" dirty="0" smtClean="0"/>
              <a:t> rgrass7</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31</a:t>
            </a:fld>
            <a:endParaRPr lang="de-DE"/>
          </a:p>
        </p:txBody>
      </p:sp>
    </p:spTree>
    <p:extLst>
      <p:ext uri="{BB962C8B-B14F-4D97-AF65-F5344CB8AC3E}">
        <p14:creationId xmlns:p14="http://schemas.microsoft.com/office/powerpoint/2010/main" val="268319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Special</a:t>
            </a:r>
            <a:r>
              <a:rPr lang="de-DE" baseline="0" dirty="0" smtClean="0"/>
              <a:t> SAGA </a:t>
            </a:r>
            <a:r>
              <a:rPr lang="de-DE" baseline="0" dirty="0" err="1" smtClean="0"/>
              <a:t>functions</a:t>
            </a:r>
            <a:r>
              <a:rPr lang="de-DE" baseline="0" dirty="0" smtClean="0"/>
              <a:t> </a:t>
            </a:r>
            <a:r>
              <a:rPr lang="de-DE" baseline="0" dirty="0" err="1" smtClean="0"/>
              <a:t>multi.local.function</a:t>
            </a:r>
            <a:r>
              <a:rPr lang="de-DE" baseline="0" dirty="0" smtClean="0"/>
              <a:t>, </a:t>
            </a:r>
            <a:r>
              <a:rPr lang="de-DE" baseline="0" dirty="0" err="1" smtClean="0"/>
              <a:t>grid.predict</a:t>
            </a:r>
            <a:r>
              <a:rPr lang="de-DE" baseline="0" dirty="0" smtClean="0"/>
              <a:t>, </a:t>
            </a:r>
            <a:r>
              <a:rPr lang="de-DE" baseline="0" dirty="0" err="1" smtClean="0"/>
              <a:t>pick.from.ascii.grids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33</a:t>
            </a:fld>
            <a:endParaRPr lang="de-DE"/>
          </a:p>
        </p:txBody>
      </p:sp>
    </p:spTree>
    <p:extLst>
      <p:ext uri="{BB962C8B-B14F-4D97-AF65-F5344CB8AC3E}">
        <p14:creationId xmlns:p14="http://schemas.microsoft.com/office/powerpoint/2010/main" val="189369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Main </a:t>
            </a:r>
            <a:r>
              <a:rPr lang="de-DE" dirty="0" err="1" smtClean="0"/>
              <a:t>advantages</a:t>
            </a:r>
            <a:r>
              <a:rPr lang="de-DE" baseline="0" dirty="0" smtClean="0"/>
              <a:t> </a:t>
            </a:r>
            <a:r>
              <a:rPr lang="de-DE" baseline="0" dirty="0" err="1" smtClean="0"/>
              <a:t>of</a:t>
            </a:r>
            <a:r>
              <a:rPr lang="de-DE" baseline="0" dirty="0" smtClean="0"/>
              <a:t> RQGIS:</a:t>
            </a:r>
          </a:p>
          <a:p>
            <a:pPr marL="171450" indent="-171450">
              <a:buFontTx/>
              <a:buChar char="-"/>
            </a:pPr>
            <a:r>
              <a:rPr lang="de-DE" baseline="0" dirty="0" smtClean="0"/>
              <a:t>Most </a:t>
            </a:r>
            <a:r>
              <a:rPr lang="de-DE" baseline="0" dirty="0" err="1" smtClean="0"/>
              <a:t>popular</a:t>
            </a:r>
            <a:r>
              <a:rPr lang="de-DE" baseline="0" dirty="0" smtClean="0"/>
              <a:t> </a:t>
            </a:r>
            <a:r>
              <a:rPr lang="de-DE" baseline="0" dirty="0" err="1" smtClean="0"/>
              <a:t>desktop</a:t>
            </a:r>
            <a:r>
              <a:rPr lang="de-DE" baseline="0" dirty="0" smtClean="0"/>
              <a:t> GIS</a:t>
            </a:r>
          </a:p>
          <a:p>
            <a:pPr marL="171450" indent="-171450">
              <a:buFontTx/>
              <a:buChar char="-"/>
            </a:pPr>
            <a:r>
              <a:rPr lang="de-DE" baseline="0" dirty="0" err="1" smtClean="0"/>
              <a:t>Lets</a:t>
            </a:r>
            <a:r>
              <a:rPr lang="de-DE" baseline="0" dirty="0" smtClean="0"/>
              <a:t> </a:t>
            </a:r>
            <a:r>
              <a:rPr lang="de-DE" baseline="0" dirty="0" err="1" smtClean="0"/>
              <a:t>the</a:t>
            </a:r>
            <a:r>
              <a:rPr lang="de-DE" baseline="0" dirty="0" smtClean="0"/>
              <a:t> </a:t>
            </a:r>
            <a:r>
              <a:rPr lang="de-DE" baseline="0" dirty="0" err="1" smtClean="0"/>
              <a:t>user</a:t>
            </a:r>
            <a:r>
              <a:rPr lang="de-DE" baseline="0" dirty="0" smtClean="0"/>
              <a:t> also </a:t>
            </a:r>
            <a:r>
              <a:rPr lang="de-DE" baseline="0" dirty="0" err="1" smtClean="0"/>
              <a:t>access</a:t>
            </a:r>
            <a:r>
              <a:rPr lang="de-DE" baseline="0" dirty="0" smtClean="0"/>
              <a:t> </a:t>
            </a:r>
            <a:r>
              <a:rPr lang="de-DE" baseline="0" dirty="0" err="1" smtClean="0"/>
              <a:t>third</a:t>
            </a:r>
            <a:r>
              <a:rPr lang="de-DE" baseline="0" dirty="0" smtClean="0"/>
              <a:t>-party </a:t>
            </a:r>
            <a:r>
              <a:rPr lang="de-DE" baseline="0" dirty="0" err="1" smtClean="0"/>
              <a:t>providers</a:t>
            </a:r>
            <a:r>
              <a:rPr lang="de-DE" baseline="0" dirty="0" smtClean="0"/>
              <a:t> (SAGA, GRASS, OTB, </a:t>
            </a:r>
            <a:r>
              <a:rPr lang="de-DE" baseline="0" dirty="0" err="1" smtClean="0"/>
              <a:t>Taudem</a:t>
            </a:r>
            <a:r>
              <a:rPr lang="de-DE" baseline="0" dirty="0" smtClean="0"/>
              <a:t>, …)</a:t>
            </a:r>
          </a:p>
          <a:p>
            <a:pPr marL="171450" indent="-171450">
              <a:buFontTx/>
              <a:buChar char="-"/>
            </a:pPr>
            <a:r>
              <a:rPr lang="de-DE" baseline="0" dirty="0" err="1" smtClean="0"/>
              <a:t>Easier</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for</a:t>
            </a:r>
            <a:r>
              <a:rPr lang="de-DE" baseline="0" dirty="0" smtClean="0"/>
              <a:t> non-</a:t>
            </a:r>
            <a:r>
              <a:rPr lang="de-DE" baseline="0" dirty="0" err="1" smtClean="0"/>
              <a:t>GISexperts</a:t>
            </a:r>
            <a:r>
              <a:rPr lang="de-DE" baseline="0" dirty="0" smtClean="0"/>
              <a:t> (</a:t>
            </a:r>
            <a:r>
              <a:rPr lang="de-DE" baseline="0" dirty="0" err="1" smtClean="0"/>
              <a:t>data</a:t>
            </a:r>
            <a:r>
              <a:rPr lang="de-DE" baseline="0" dirty="0" smtClean="0"/>
              <a:t> </a:t>
            </a:r>
            <a:r>
              <a:rPr lang="de-DE" baseline="0" dirty="0" err="1" smtClean="0"/>
              <a:t>conversions</a:t>
            </a:r>
            <a:r>
              <a:rPr lang="de-DE" baseline="0" dirty="0" smtClean="0"/>
              <a:t>, </a:t>
            </a:r>
            <a:r>
              <a:rPr lang="de-DE" baseline="0" dirty="0" err="1" smtClean="0"/>
              <a:t>get_args_man</a:t>
            </a:r>
            <a:r>
              <a:rPr lang="de-DE" baseline="0" dirty="0" smtClean="0"/>
              <a:t>)</a:t>
            </a:r>
          </a:p>
          <a:p>
            <a:pPr marL="171450" indent="-171450">
              <a:buFontTx/>
              <a:buChar char="-"/>
            </a:pPr>
            <a:r>
              <a:rPr lang="de-DE" baseline="0" dirty="0" smtClean="0"/>
              <a:t>QGIS </a:t>
            </a:r>
            <a:r>
              <a:rPr lang="de-DE" baseline="0" dirty="0" err="1" smtClean="0"/>
              <a:t>geoalgorithms</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34</a:t>
            </a:fld>
            <a:endParaRPr lang="de-DE"/>
          </a:p>
        </p:txBody>
      </p:sp>
    </p:spTree>
    <p:extLst>
      <p:ext uri="{BB962C8B-B14F-4D97-AF65-F5344CB8AC3E}">
        <p14:creationId xmlns:p14="http://schemas.microsoft.com/office/powerpoint/2010/main" val="201397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Catchment</a:t>
            </a:r>
            <a:r>
              <a:rPr lang="de-DE" dirty="0" smtClean="0"/>
              <a:t> </a:t>
            </a:r>
            <a:r>
              <a:rPr lang="de-DE" dirty="0" err="1" smtClean="0"/>
              <a:t>area</a:t>
            </a:r>
            <a:endParaRPr lang="de-DE" dirty="0" smtClean="0"/>
          </a:p>
          <a:p>
            <a:r>
              <a:rPr lang="de-DE" dirty="0" err="1" smtClean="0"/>
              <a:t>Catchment</a:t>
            </a:r>
            <a:r>
              <a:rPr lang="de-DE" dirty="0" smtClean="0"/>
              <a:t> </a:t>
            </a:r>
            <a:r>
              <a:rPr lang="de-DE" dirty="0" err="1" smtClean="0"/>
              <a:t>slope</a:t>
            </a:r>
            <a:endParaRPr lang="de-DE" dirty="0" smtClean="0"/>
          </a:p>
          <a:p>
            <a:r>
              <a:rPr lang="de-DE" dirty="0" smtClean="0"/>
              <a:t>Saga </a:t>
            </a:r>
            <a:r>
              <a:rPr lang="de-DE" dirty="0" err="1" smtClean="0"/>
              <a:t>Wetness</a:t>
            </a:r>
            <a:r>
              <a:rPr lang="de-DE" dirty="0" smtClean="0"/>
              <a:t> Index</a:t>
            </a:r>
          </a:p>
          <a:p>
            <a:r>
              <a:rPr lang="de-DE" dirty="0" err="1" smtClean="0"/>
              <a:t>Lidar</a:t>
            </a:r>
            <a:r>
              <a:rPr lang="de-DE" dirty="0" smtClean="0"/>
              <a:t> </a:t>
            </a:r>
            <a:r>
              <a:rPr lang="de-DE" dirty="0" err="1" smtClean="0"/>
              <a:t>processing</a:t>
            </a:r>
            <a:endParaRPr lang="de-DE" dirty="0" smtClean="0"/>
          </a:p>
          <a:p>
            <a:r>
              <a:rPr lang="de-DE" dirty="0" smtClean="0"/>
              <a:t>…</a:t>
            </a:r>
          </a:p>
          <a:p>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3</a:t>
            </a:fld>
            <a:endParaRPr lang="de-DE"/>
          </a:p>
        </p:txBody>
      </p:sp>
    </p:spTree>
    <p:extLst>
      <p:ext uri="{BB962C8B-B14F-4D97-AF65-F5344CB8AC3E}">
        <p14:creationId xmlns:p14="http://schemas.microsoft.com/office/powerpoint/2010/main" val="158927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QGIS (variable </a:t>
            </a:r>
            <a:r>
              <a:rPr lang="de-DE" dirty="0" err="1" smtClean="0"/>
              <a:t>retrieval</a:t>
            </a:r>
            <a:r>
              <a:rPr lang="de-DE" dirty="0" smtClean="0"/>
              <a:t>):</a:t>
            </a:r>
          </a:p>
          <a:p>
            <a:pPr marL="0" indent="0">
              <a:buNone/>
            </a:pPr>
            <a:r>
              <a:rPr lang="de-DE" dirty="0" smtClean="0"/>
              <a:t>Plan </a:t>
            </a:r>
            <a:r>
              <a:rPr lang="de-DE" dirty="0" err="1" smtClean="0"/>
              <a:t>and</a:t>
            </a:r>
            <a:r>
              <a:rPr lang="de-DE" dirty="0" smtClean="0"/>
              <a:t> </a:t>
            </a:r>
            <a:r>
              <a:rPr lang="de-DE" dirty="0" err="1" smtClean="0"/>
              <a:t>vertical</a:t>
            </a:r>
            <a:r>
              <a:rPr lang="de-DE" dirty="0" smtClean="0"/>
              <a:t> </a:t>
            </a:r>
            <a:r>
              <a:rPr lang="de-DE" dirty="0" err="1" smtClean="0"/>
              <a:t>curvature</a:t>
            </a:r>
            <a:r>
              <a:rPr lang="de-DE" dirty="0" smtClean="0"/>
              <a:t>, SAGA </a:t>
            </a:r>
            <a:r>
              <a:rPr lang="de-DE" dirty="0" err="1" smtClean="0"/>
              <a:t>wetness</a:t>
            </a:r>
            <a:r>
              <a:rPr lang="de-DE" dirty="0" smtClean="0"/>
              <a:t> </a:t>
            </a:r>
            <a:r>
              <a:rPr lang="de-DE" dirty="0" err="1" smtClean="0"/>
              <a:t>index</a:t>
            </a:r>
            <a:r>
              <a:rPr lang="de-DE" dirty="0" smtClean="0"/>
              <a:t>, </a:t>
            </a:r>
            <a:r>
              <a:rPr lang="de-DE" dirty="0" err="1" smtClean="0"/>
              <a:t>catchment</a:t>
            </a:r>
            <a:r>
              <a:rPr lang="de-DE" dirty="0" smtClean="0"/>
              <a:t> </a:t>
            </a:r>
            <a:r>
              <a:rPr lang="de-DE" dirty="0" err="1" smtClean="0"/>
              <a:t>slope</a:t>
            </a:r>
            <a:r>
              <a:rPr lang="de-DE" dirty="0" smtClean="0"/>
              <a:t>, </a:t>
            </a:r>
            <a:r>
              <a:rPr lang="de-DE" dirty="0" err="1" smtClean="0"/>
              <a:t>catchment</a:t>
            </a:r>
            <a:r>
              <a:rPr lang="de-DE" dirty="0" smtClean="0"/>
              <a:t> </a:t>
            </a:r>
            <a:r>
              <a:rPr lang="de-DE" dirty="0" err="1" smtClean="0"/>
              <a:t>area</a:t>
            </a:r>
            <a:r>
              <a:rPr lang="de-DE" dirty="0" smtClean="0"/>
              <a:t>, NDVI</a:t>
            </a:r>
          </a:p>
          <a:p>
            <a:pPr marL="0" indent="0">
              <a:buNone/>
            </a:pPr>
            <a:endParaRPr lang="de-DE" dirty="0" smtClean="0"/>
          </a:p>
          <a:p>
            <a:pPr marL="0" indent="0">
              <a:buNone/>
            </a:pPr>
            <a:r>
              <a:rPr lang="de-DE" dirty="0" smtClean="0"/>
              <a:t>R (</a:t>
            </a:r>
            <a:r>
              <a:rPr lang="de-DE" dirty="0" err="1" smtClean="0"/>
              <a:t>statistical</a:t>
            </a:r>
            <a:r>
              <a:rPr lang="de-DE" dirty="0" smtClean="0"/>
              <a:t> </a:t>
            </a:r>
            <a:r>
              <a:rPr lang="de-DE" dirty="0" err="1" smtClean="0"/>
              <a:t>analysis</a:t>
            </a:r>
            <a:r>
              <a:rPr lang="de-DE" dirty="0" smtClean="0"/>
              <a:t>):</a:t>
            </a:r>
          </a:p>
          <a:p>
            <a:pPr marL="0" indent="0">
              <a:buNone/>
            </a:pPr>
            <a:r>
              <a:rPr lang="de-DE" dirty="0" smtClean="0"/>
              <a:t>Variable </a:t>
            </a:r>
            <a:r>
              <a:rPr lang="de-DE" dirty="0" err="1" smtClean="0"/>
              <a:t>selection</a:t>
            </a:r>
            <a:r>
              <a:rPr lang="de-DE" dirty="0" smtClean="0"/>
              <a:t>, Non-linear </a:t>
            </a:r>
            <a:r>
              <a:rPr lang="de-DE" dirty="0" err="1" smtClean="0"/>
              <a:t>Poisson</a:t>
            </a:r>
            <a:r>
              <a:rPr lang="de-DE" dirty="0" smtClean="0"/>
              <a:t> </a:t>
            </a:r>
            <a:r>
              <a:rPr lang="de-DE" dirty="0" err="1" smtClean="0"/>
              <a:t>model</a:t>
            </a:r>
            <a:r>
              <a:rPr lang="de-DE" dirty="0" smtClean="0"/>
              <a:t> </a:t>
            </a:r>
            <a:r>
              <a:rPr lang="de-DE" dirty="0" err="1" smtClean="0"/>
              <a:t>and</a:t>
            </a:r>
            <a:r>
              <a:rPr lang="de-DE" dirty="0" smtClean="0"/>
              <a:t> </a:t>
            </a:r>
            <a:r>
              <a:rPr lang="de-DE" dirty="0" err="1" smtClean="0"/>
              <a:t>spatial</a:t>
            </a:r>
            <a:r>
              <a:rPr lang="de-DE" dirty="0" smtClean="0"/>
              <a:t> </a:t>
            </a:r>
            <a:r>
              <a:rPr lang="de-DE" dirty="0" err="1" smtClean="0"/>
              <a:t>prediction</a:t>
            </a: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F0169016-86C1-4AA3-A417-F9DA7E4A43FB}" type="slidenum">
              <a:rPr lang="de-DE" smtClean="0"/>
              <a:t>4</a:t>
            </a:fld>
            <a:endParaRPr lang="de-DE"/>
          </a:p>
        </p:txBody>
      </p:sp>
    </p:spTree>
    <p:extLst>
      <p:ext uri="{BB962C8B-B14F-4D97-AF65-F5344CB8AC3E}">
        <p14:creationId xmlns:p14="http://schemas.microsoft.com/office/powerpoint/2010/main" val="181146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Many</a:t>
            </a:r>
            <a:r>
              <a:rPr lang="de-DE" baseline="0" dirty="0" smtClean="0"/>
              <a:t> </a:t>
            </a:r>
            <a:r>
              <a:rPr lang="de-DE" baseline="0" dirty="0" err="1" smtClean="0"/>
              <a:t>disciplines</a:t>
            </a:r>
            <a:r>
              <a:rPr lang="de-DE" baseline="0" dirty="0" smtClean="0"/>
              <a:t> </a:t>
            </a:r>
            <a:r>
              <a:rPr lang="de-DE" baseline="0" dirty="0" err="1" smtClean="0"/>
              <a:t>are</a:t>
            </a:r>
            <a:r>
              <a:rPr lang="de-DE" baseline="0" dirty="0" smtClean="0"/>
              <a:t> </a:t>
            </a:r>
            <a:r>
              <a:rPr lang="de-DE" baseline="0" dirty="0" err="1" smtClean="0"/>
              <a:t>already</a:t>
            </a:r>
            <a:r>
              <a:rPr lang="de-DE" baseline="0" dirty="0" smtClean="0"/>
              <a:t> </a:t>
            </a:r>
            <a:r>
              <a:rPr lang="de-DE" baseline="0" dirty="0" err="1" smtClean="0"/>
              <a:t>using</a:t>
            </a:r>
            <a:r>
              <a:rPr lang="de-DE" baseline="0" dirty="0" smtClean="0"/>
              <a:t> </a:t>
            </a:r>
            <a:r>
              <a:rPr lang="de-DE" baseline="0" dirty="0" err="1" smtClean="0"/>
              <a:t>the</a:t>
            </a:r>
            <a:r>
              <a:rPr lang="de-DE" baseline="0" dirty="0" smtClean="0"/>
              <a:t> R-GIS </a:t>
            </a:r>
            <a:r>
              <a:rPr lang="de-DE" baseline="0" dirty="0" err="1" smtClean="0"/>
              <a:t>integration</a:t>
            </a:r>
            <a:r>
              <a:rPr lang="de-DE" baseline="0" dirty="0" smtClean="0"/>
              <a:t>, </a:t>
            </a:r>
            <a:r>
              <a:rPr lang="de-DE" baseline="0" dirty="0" err="1" smtClean="0"/>
              <a:t>think</a:t>
            </a:r>
            <a:r>
              <a:rPr lang="de-DE" baseline="0" dirty="0" smtClean="0"/>
              <a:t> </a:t>
            </a:r>
            <a:r>
              <a:rPr lang="de-DE" baseline="0" dirty="0" err="1" smtClean="0"/>
              <a:t>of</a:t>
            </a:r>
            <a:r>
              <a:rPr lang="de-DE" baseline="0" dirty="0" smtClean="0"/>
              <a:t>, </a:t>
            </a:r>
            <a:r>
              <a:rPr lang="de-DE" baseline="0" dirty="0" err="1" smtClean="0"/>
              <a:t>geomorphology</a:t>
            </a:r>
            <a:r>
              <a:rPr lang="de-DE" baseline="0" dirty="0" smtClean="0"/>
              <a:t>, </a:t>
            </a:r>
            <a:r>
              <a:rPr lang="de-DE" baseline="0" dirty="0" err="1" smtClean="0"/>
              <a:t>ecology</a:t>
            </a:r>
            <a:r>
              <a:rPr lang="de-DE" baseline="0" dirty="0" smtClean="0"/>
              <a:t>, </a:t>
            </a:r>
            <a:r>
              <a:rPr lang="de-DE" baseline="0" dirty="0" err="1" smtClean="0"/>
              <a:t>climatology</a:t>
            </a:r>
            <a:r>
              <a:rPr lang="de-DE" baseline="0" dirty="0" smtClean="0"/>
              <a:t>, </a:t>
            </a:r>
            <a:r>
              <a:rPr lang="de-DE" baseline="0" dirty="0" err="1" smtClean="0"/>
              <a:t>archeology</a:t>
            </a:r>
            <a:r>
              <a:rPr lang="de-DE" baseline="0" dirty="0" smtClean="0"/>
              <a:t> but </a:t>
            </a:r>
            <a:r>
              <a:rPr lang="de-DE" baseline="0" dirty="0" err="1" smtClean="0"/>
              <a:t>there</a:t>
            </a:r>
            <a:r>
              <a:rPr lang="de-DE" baseline="0" dirty="0" smtClean="0"/>
              <a:t> </a:t>
            </a:r>
            <a:r>
              <a:rPr lang="de-DE" baseline="0" dirty="0" err="1" smtClean="0"/>
              <a:t>are</a:t>
            </a:r>
            <a:r>
              <a:rPr lang="de-DE" baseline="0" dirty="0" smtClean="0"/>
              <a:t> also </a:t>
            </a:r>
            <a:r>
              <a:rPr lang="de-DE" baseline="0" dirty="0" err="1" smtClean="0"/>
              <a:t>applications</a:t>
            </a:r>
            <a:r>
              <a:rPr lang="de-DE" baseline="0" dirty="0" smtClean="0"/>
              <a:t> in </a:t>
            </a:r>
            <a:r>
              <a:rPr lang="de-DE" baseline="0" dirty="0" err="1" smtClean="0"/>
              <a:t>the</a:t>
            </a:r>
            <a:r>
              <a:rPr lang="de-DE" baseline="0" dirty="0" smtClean="0"/>
              <a:t> </a:t>
            </a:r>
            <a:r>
              <a:rPr lang="de-DE" baseline="0" dirty="0" err="1" smtClean="0"/>
              <a:t>humanities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5</a:t>
            </a:fld>
            <a:endParaRPr lang="de-DE"/>
          </a:p>
        </p:txBody>
      </p:sp>
    </p:spTree>
    <p:extLst>
      <p:ext uri="{BB962C8B-B14F-4D97-AF65-F5344CB8AC3E}">
        <p14:creationId xmlns:p14="http://schemas.microsoft.com/office/powerpoint/2010/main" val="273824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Loose </a:t>
            </a:r>
            <a:r>
              <a:rPr lang="de-DE" dirty="0" err="1" smtClean="0"/>
              <a:t>coupling</a:t>
            </a:r>
            <a:r>
              <a:rPr lang="de-DE" dirty="0" smtClean="0"/>
              <a:t> -&gt; </a:t>
            </a:r>
            <a:r>
              <a:rPr lang="de-DE" dirty="0" err="1" smtClean="0"/>
              <a:t>import</a:t>
            </a:r>
            <a:r>
              <a:rPr lang="de-DE" dirty="0" smtClean="0"/>
              <a:t> </a:t>
            </a:r>
            <a:r>
              <a:rPr lang="de-DE" dirty="0" err="1" smtClean="0"/>
              <a:t>and</a:t>
            </a:r>
            <a:r>
              <a:rPr lang="de-DE" dirty="0" smtClean="0"/>
              <a:t> </a:t>
            </a:r>
            <a:r>
              <a:rPr lang="de-DE" dirty="0" err="1" smtClean="0"/>
              <a:t>export</a:t>
            </a:r>
            <a:r>
              <a:rPr lang="de-DE" dirty="0" smtClean="0"/>
              <a:t> </a:t>
            </a:r>
            <a:r>
              <a:rPr lang="de-DE" dirty="0" err="1" smtClean="0"/>
              <a:t>of</a:t>
            </a:r>
            <a:r>
              <a:rPr lang="de-DE" dirty="0" smtClean="0"/>
              <a:t> </a:t>
            </a:r>
            <a:r>
              <a:rPr lang="de-DE" dirty="0" err="1" smtClean="0"/>
              <a:t>data</a:t>
            </a:r>
            <a:endParaRPr lang="de-DE" dirty="0" smtClean="0"/>
          </a:p>
          <a:p>
            <a:r>
              <a:rPr lang="de-DE" dirty="0" err="1" smtClean="0"/>
              <a:t>Tight</a:t>
            </a:r>
            <a:r>
              <a:rPr lang="de-DE" dirty="0" smtClean="0"/>
              <a:t> </a:t>
            </a:r>
            <a:r>
              <a:rPr lang="de-DE" dirty="0" err="1" smtClean="0"/>
              <a:t>coupling</a:t>
            </a:r>
            <a:r>
              <a:rPr lang="de-DE" dirty="0" smtClean="0"/>
              <a:t>: </a:t>
            </a:r>
            <a:r>
              <a:rPr lang="de-DE" dirty="0" err="1" smtClean="0"/>
              <a:t>access</a:t>
            </a:r>
            <a:r>
              <a:rPr lang="de-DE" dirty="0" smtClean="0"/>
              <a:t> GIS</a:t>
            </a:r>
            <a:r>
              <a:rPr lang="de-DE" baseline="0" dirty="0" smtClean="0"/>
              <a:t> </a:t>
            </a:r>
            <a:r>
              <a:rPr lang="de-DE" baseline="0" dirty="0" err="1" smtClean="0"/>
              <a:t>functionalities</a:t>
            </a:r>
            <a:r>
              <a:rPr lang="de-DE" baseline="0" dirty="0" smtClean="0"/>
              <a:t> </a:t>
            </a:r>
            <a:r>
              <a:rPr lang="de-DE" baseline="0" dirty="0" err="1" smtClean="0"/>
              <a:t>from</a:t>
            </a:r>
            <a:r>
              <a:rPr lang="de-DE" baseline="0" dirty="0" smtClean="0"/>
              <a:t> </a:t>
            </a:r>
            <a:r>
              <a:rPr lang="de-DE" baseline="0" dirty="0" err="1" smtClean="0"/>
              <a:t>within</a:t>
            </a:r>
            <a:r>
              <a:rPr lang="de-DE" baseline="0" dirty="0" smtClean="0"/>
              <a:t> R (</a:t>
            </a:r>
            <a:r>
              <a:rPr lang="de-DE" baseline="0" dirty="0" err="1" smtClean="0"/>
              <a:t>tool</a:t>
            </a:r>
            <a:r>
              <a:rPr lang="de-DE" baseline="0" dirty="0" smtClean="0"/>
              <a:t>); also </a:t>
            </a:r>
            <a:r>
              <a:rPr lang="de-DE" baseline="0" dirty="0" err="1" smtClean="0"/>
              <a:t>possible</a:t>
            </a:r>
            <a:r>
              <a:rPr lang="de-DE" baseline="0" dirty="0" smtClean="0"/>
              <a:t> </a:t>
            </a:r>
            <a:r>
              <a:rPr lang="de-DE" baseline="0" dirty="0" err="1" smtClean="0"/>
              <a:t>to</a:t>
            </a:r>
            <a:r>
              <a:rPr lang="de-DE" baseline="0" dirty="0" smtClean="0"/>
              <a:t> </a:t>
            </a:r>
            <a:r>
              <a:rPr lang="de-DE" baseline="0" dirty="0" err="1" smtClean="0"/>
              <a:t>access</a:t>
            </a:r>
            <a:r>
              <a:rPr lang="de-DE" baseline="0" dirty="0" smtClean="0"/>
              <a:t> R power </a:t>
            </a:r>
            <a:r>
              <a:rPr lang="de-DE" baseline="0" dirty="0" err="1" smtClean="0"/>
              <a:t>from</a:t>
            </a:r>
            <a:r>
              <a:rPr lang="de-DE" baseline="0" dirty="0" smtClean="0"/>
              <a:t> </a:t>
            </a:r>
            <a:r>
              <a:rPr lang="de-DE" baseline="0" dirty="0" err="1" smtClean="0"/>
              <a:t>within</a:t>
            </a:r>
            <a:r>
              <a:rPr lang="de-DE" baseline="0" dirty="0" smtClean="0"/>
              <a:t> GIS (e.g., GRASS, </a:t>
            </a:r>
            <a:r>
              <a:rPr lang="de-DE" baseline="0" dirty="0" err="1" smtClean="0"/>
              <a:t>ArcGIS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16</a:t>
            </a:fld>
            <a:endParaRPr lang="de-DE"/>
          </a:p>
        </p:txBody>
      </p:sp>
    </p:spTree>
    <p:extLst>
      <p:ext uri="{BB962C8B-B14F-4D97-AF65-F5344CB8AC3E}">
        <p14:creationId xmlns:p14="http://schemas.microsoft.com/office/powerpoint/2010/main" val="269177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I think</a:t>
            </a:r>
            <a:r>
              <a:rPr lang="en-US" sz="1200" kern="1200" baseline="0" dirty="0" smtClean="0">
                <a:solidFill>
                  <a:schemeClr val="tx1"/>
                </a:solidFill>
                <a:effectLst/>
                <a:latin typeface="+mn-lt"/>
                <a:ea typeface="+mn-ea"/>
                <a:cs typeface="+mn-cs"/>
              </a:rPr>
              <a:t> most of you are familiar with the processing toolbox of QGIS</a:t>
            </a:r>
            <a:r>
              <a:rPr lang="en-US" sz="1200" kern="1200" dirty="0" smtClean="0">
                <a:solidFill>
                  <a:schemeClr val="tx1"/>
                </a:solidFill>
                <a:effectLst/>
                <a:latin typeface="+mn-lt"/>
                <a:ea typeface="+mn-ea"/>
                <a:cs typeface="+mn-cs"/>
              </a:rPr>
              <a:t> the QGIS processing toolbox from within R. These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geoalgorithms</a:t>
            </a:r>
            <a:r>
              <a:rPr lang="en-US" sz="1200" kern="1200" baseline="0" dirty="0" smtClean="0">
                <a:solidFill>
                  <a:schemeClr val="tx1"/>
                </a:solidFill>
                <a:effectLst/>
                <a:latin typeface="+mn-lt"/>
                <a:ea typeface="+mn-ea"/>
                <a:cs typeface="+mn-cs"/>
              </a:rPr>
              <a:t> can be accessed via the Python API. So I wondered if it was possible to do so also from within R</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Processing</a:t>
            </a:r>
            <a:r>
              <a:rPr lang="en-US" sz="1200" kern="1200" baseline="0" dirty="0" smtClean="0">
                <a:solidFill>
                  <a:schemeClr val="tx1"/>
                </a:solidFill>
                <a:effectLst/>
                <a:latin typeface="+mn-lt"/>
                <a:ea typeface="+mn-ea"/>
                <a:cs typeface="+mn-cs"/>
              </a:rPr>
              <a:t> package is equivalent to the </a:t>
            </a:r>
            <a:r>
              <a:rPr lang="en-US" sz="1200" kern="1200" baseline="0" dirty="0" err="1" smtClean="0">
                <a:solidFill>
                  <a:schemeClr val="tx1"/>
                </a:solidFill>
                <a:effectLst/>
                <a:latin typeface="+mn-lt"/>
                <a:ea typeface="+mn-ea"/>
                <a:cs typeface="+mn-cs"/>
              </a:rPr>
              <a:t>arcpy</a:t>
            </a:r>
            <a:r>
              <a:rPr lang="en-US" sz="1200" kern="1200" baseline="0" dirty="0" smtClean="0">
                <a:solidFill>
                  <a:schemeClr val="tx1"/>
                </a:solidFill>
                <a:effectLst/>
                <a:latin typeface="+mn-lt"/>
                <a:ea typeface="+mn-ea"/>
                <a:cs typeface="+mn-cs"/>
              </a:rPr>
              <a:t> package of ArcGIS.</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18</a:t>
            </a:fld>
            <a:endParaRPr lang="de-DE"/>
          </a:p>
        </p:txBody>
      </p:sp>
    </p:spTree>
    <p:extLst>
      <p:ext uri="{BB962C8B-B14F-4D97-AF65-F5344CB8AC3E}">
        <p14:creationId xmlns:p14="http://schemas.microsoft.com/office/powerpoint/2010/main" val="244247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Skimming</a:t>
            </a:r>
            <a:r>
              <a:rPr lang="de-DE" dirty="0" smtClean="0"/>
              <a:t> </a:t>
            </a:r>
            <a:r>
              <a:rPr lang="de-DE" dirty="0" err="1" smtClean="0"/>
              <a:t>through</a:t>
            </a:r>
            <a:r>
              <a:rPr lang="de-DE" baseline="0" dirty="0" smtClean="0"/>
              <a:t> </a:t>
            </a:r>
            <a:r>
              <a:rPr lang="de-DE" baseline="0" dirty="0" err="1" smtClean="0"/>
              <a:t>thousands</a:t>
            </a:r>
            <a:r>
              <a:rPr lang="de-DE" baseline="0" dirty="0" smtClean="0"/>
              <a:t> </a:t>
            </a:r>
            <a:r>
              <a:rPr lang="de-DE" baseline="0" dirty="0" err="1" smtClean="0"/>
              <a:t>of</a:t>
            </a:r>
            <a:r>
              <a:rPr lang="de-DE" baseline="0" dirty="0" smtClean="0"/>
              <a:t> </a:t>
            </a:r>
            <a:r>
              <a:rPr lang="de-DE" baseline="0" dirty="0" err="1" smtClean="0"/>
              <a:t>lines</a:t>
            </a:r>
            <a:r>
              <a:rPr lang="de-DE" baseline="0" dirty="0" smtClean="0"/>
              <a:t> </a:t>
            </a:r>
            <a:r>
              <a:rPr lang="de-DE" baseline="0" dirty="0" err="1" smtClean="0"/>
              <a:t>of</a:t>
            </a:r>
            <a:r>
              <a:rPr lang="de-DE" baseline="0" dirty="0" smtClean="0"/>
              <a:t> Python </a:t>
            </a:r>
            <a:r>
              <a:rPr lang="de-DE" baseline="0" dirty="0" err="1" smtClean="0"/>
              <a:t>code</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19</a:t>
            </a:fld>
            <a:endParaRPr lang="de-DE"/>
          </a:p>
        </p:txBody>
      </p:sp>
    </p:spTree>
    <p:extLst>
      <p:ext uri="{BB962C8B-B14F-4D97-AF65-F5344CB8AC3E}">
        <p14:creationId xmlns:p14="http://schemas.microsoft.com/office/powerpoint/2010/main" val="108584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study</a:t>
            </a:r>
            <a:r>
              <a:rPr lang="de-DE" dirty="0" smtClean="0"/>
              <a:t> </a:t>
            </a:r>
            <a:r>
              <a:rPr lang="de-DE" dirty="0" err="1" smtClean="0"/>
              <a:t>area</a:t>
            </a:r>
            <a:r>
              <a:rPr lang="de-DE" dirty="0" smtClean="0"/>
              <a:t> </a:t>
            </a:r>
            <a:r>
              <a:rPr lang="de-DE" dirty="0" err="1" smtClean="0"/>
              <a:t>is</a:t>
            </a:r>
            <a:r>
              <a:rPr lang="de-DE" dirty="0" smtClean="0"/>
              <a:t> </a:t>
            </a:r>
            <a:r>
              <a:rPr lang="de-DE" dirty="0" err="1" smtClean="0"/>
              <a:t>located</a:t>
            </a:r>
            <a:r>
              <a:rPr lang="de-DE" dirty="0" smtClean="0"/>
              <a:t> in</a:t>
            </a:r>
            <a:r>
              <a:rPr lang="de-DE" baseline="0" dirty="0" smtClean="0"/>
              <a:t> </a:t>
            </a:r>
            <a:r>
              <a:rPr lang="de-DE" baseline="0" dirty="0" err="1" smtClean="0"/>
              <a:t>the</a:t>
            </a:r>
            <a:r>
              <a:rPr lang="de-DE" baseline="0" dirty="0" smtClean="0"/>
              <a:t> </a:t>
            </a:r>
            <a:r>
              <a:rPr lang="de-DE" baseline="0" dirty="0" err="1" smtClean="0"/>
              <a:t>Peruvian</a:t>
            </a:r>
            <a:r>
              <a:rPr lang="de-DE" baseline="0" dirty="0" smtClean="0"/>
              <a:t> </a:t>
            </a:r>
            <a:r>
              <a:rPr lang="de-DE" baseline="0" dirty="0" err="1" smtClean="0"/>
              <a:t>coastal</a:t>
            </a:r>
            <a:r>
              <a:rPr lang="de-DE" baseline="0" dirty="0" smtClean="0"/>
              <a:t> </a:t>
            </a:r>
            <a:r>
              <a:rPr lang="de-DE" baseline="0" dirty="0" err="1" smtClean="0"/>
              <a:t>desert</a:t>
            </a:r>
            <a:r>
              <a:rPr lang="de-DE" baseline="0" dirty="0" smtClean="0"/>
              <a:t>. The </a:t>
            </a:r>
            <a:r>
              <a:rPr lang="de-DE" baseline="0" dirty="0" err="1" smtClean="0"/>
              <a:t>mountain</a:t>
            </a:r>
            <a:r>
              <a:rPr lang="de-DE" baseline="0" dirty="0" smtClean="0"/>
              <a:t> </a:t>
            </a:r>
            <a:r>
              <a:rPr lang="de-DE" baseline="0" dirty="0" err="1" smtClean="0"/>
              <a:t>is</a:t>
            </a:r>
            <a:r>
              <a:rPr lang="de-DE" baseline="0" dirty="0" smtClean="0"/>
              <a:t> </a:t>
            </a:r>
            <a:r>
              <a:rPr lang="de-DE" baseline="0" dirty="0" err="1" smtClean="0"/>
              <a:t>called</a:t>
            </a:r>
            <a:r>
              <a:rPr lang="de-DE" baseline="0" dirty="0" smtClean="0"/>
              <a:t> Mount </a:t>
            </a:r>
            <a:r>
              <a:rPr lang="de-DE" baseline="0" dirty="0" err="1" smtClean="0"/>
              <a:t>Mongón</a:t>
            </a:r>
            <a:r>
              <a:rPr lang="de-DE" baseline="0" dirty="0" smtClean="0"/>
              <a:t> </a:t>
            </a:r>
            <a:r>
              <a:rPr lang="de-DE" baseline="0" dirty="0" err="1" smtClean="0"/>
              <a:t>and</a:t>
            </a:r>
            <a:r>
              <a:rPr lang="de-DE" baseline="0" dirty="0" smtClean="0"/>
              <a:t> </a:t>
            </a:r>
            <a:r>
              <a:rPr lang="de-DE" baseline="0" dirty="0" err="1" smtClean="0"/>
              <a:t>reaches</a:t>
            </a:r>
            <a:r>
              <a:rPr lang="de-DE" baseline="0" dirty="0" smtClean="0"/>
              <a:t> an </a:t>
            </a:r>
            <a:r>
              <a:rPr lang="de-DE" baseline="0" dirty="0" err="1" smtClean="0"/>
              <a:t>altitude</a:t>
            </a:r>
            <a:r>
              <a:rPr lang="de-DE" baseline="0" dirty="0" smtClean="0"/>
              <a:t> </a:t>
            </a:r>
            <a:r>
              <a:rPr lang="de-DE" baseline="0" dirty="0" err="1" smtClean="0"/>
              <a:t>of</a:t>
            </a:r>
            <a:r>
              <a:rPr lang="de-DE" baseline="0" dirty="0" smtClean="0"/>
              <a:t> 1100 </a:t>
            </a:r>
            <a:r>
              <a:rPr lang="de-DE" baseline="0" dirty="0" err="1" smtClean="0"/>
              <a:t>masl</a:t>
            </a:r>
            <a:r>
              <a:rPr lang="de-DE" baseline="0" dirty="0" smtClean="0"/>
              <a:t>. I </a:t>
            </a:r>
            <a:r>
              <a:rPr lang="de-DE" baseline="0" dirty="0" err="1" smtClean="0"/>
              <a:t>randomly</a:t>
            </a:r>
            <a:r>
              <a:rPr lang="de-DE" baseline="0" dirty="0" smtClean="0"/>
              <a:t> </a:t>
            </a:r>
            <a:r>
              <a:rPr lang="de-DE" baseline="0" dirty="0" err="1" smtClean="0"/>
              <a:t>sampled</a:t>
            </a:r>
            <a:r>
              <a:rPr lang="de-DE" baseline="0" dirty="0" smtClean="0"/>
              <a:t> 100 </a:t>
            </a:r>
            <a:r>
              <a:rPr lang="de-DE" baseline="0" dirty="0" err="1" smtClean="0"/>
              <a:t>locations</a:t>
            </a:r>
            <a:r>
              <a:rPr lang="de-DE" baseline="0" dirty="0" smtClean="0"/>
              <a:t>/</a:t>
            </a:r>
            <a:r>
              <a:rPr lang="de-DE" baseline="0" dirty="0" err="1" smtClean="0"/>
              <a:t>plots</a:t>
            </a:r>
            <a:r>
              <a:rPr lang="de-DE" baseline="0" dirty="0" smtClean="0"/>
              <a:t> on </a:t>
            </a:r>
            <a:r>
              <a:rPr lang="de-DE" baseline="0" dirty="0" err="1" smtClean="0"/>
              <a:t>the</a:t>
            </a:r>
            <a:r>
              <a:rPr lang="de-DE" baseline="0" dirty="0" smtClean="0"/>
              <a:t> southern </a:t>
            </a:r>
            <a:r>
              <a:rPr lang="de-DE" baseline="0" dirty="0" err="1" smtClean="0"/>
              <a:t>slope</a:t>
            </a:r>
            <a:r>
              <a:rPr lang="de-DE" baseline="0" dirty="0" smtClean="0"/>
              <a:t> </a:t>
            </a:r>
            <a:r>
              <a:rPr lang="de-DE" baseline="0" dirty="0" err="1" smtClean="0"/>
              <a:t>of</a:t>
            </a:r>
            <a:r>
              <a:rPr lang="de-DE" baseline="0" dirty="0" smtClean="0"/>
              <a:t> </a:t>
            </a:r>
            <a:r>
              <a:rPr lang="de-DE" baseline="0" dirty="0" err="1" smtClean="0"/>
              <a:t>this</a:t>
            </a:r>
            <a:r>
              <a:rPr lang="de-DE" baseline="0" dirty="0" smtClean="0"/>
              <a:t> </a:t>
            </a:r>
            <a:r>
              <a:rPr lang="de-DE" baseline="0" dirty="0" err="1" smtClean="0"/>
              <a:t>mountain</a:t>
            </a:r>
            <a:r>
              <a:rPr lang="de-DE" baseline="0" dirty="0" smtClean="0"/>
              <a:t>. The </a:t>
            </a:r>
            <a:r>
              <a:rPr lang="de-DE" baseline="0" dirty="0" err="1" smtClean="0"/>
              <a:t>plots</a:t>
            </a:r>
            <a:r>
              <a:rPr lang="de-DE" baseline="0" dirty="0" smtClean="0"/>
              <a:t> </a:t>
            </a:r>
            <a:r>
              <a:rPr lang="de-DE" baseline="0" dirty="0" err="1" smtClean="0"/>
              <a:t>were</a:t>
            </a:r>
            <a:r>
              <a:rPr lang="de-DE" baseline="0" dirty="0" smtClean="0"/>
              <a:t> 4x4 </a:t>
            </a:r>
            <a:r>
              <a:rPr lang="de-DE" baseline="0" dirty="0" err="1" smtClean="0"/>
              <a:t>meters</a:t>
            </a:r>
            <a:r>
              <a:rPr lang="de-DE" baseline="0" dirty="0" smtClean="0"/>
              <a:t> in </a:t>
            </a:r>
            <a:r>
              <a:rPr lang="de-DE" baseline="0" dirty="0" err="1" smtClean="0"/>
              <a:t>size</a:t>
            </a:r>
            <a:r>
              <a:rPr lang="de-DE" baseline="0" dirty="0" smtClean="0"/>
              <a:t> </a:t>
            </a:r>
            <a:r>
              <a:rPr lang="de-DE" baseline="0" dirty="0" err="1" smtClean="0"/>
              <a:t>and</a:t>
            </a:r>
            <a:r>
              <a:rPr lang="de-DE" baseline="0" dirty="0" smtClean="0"/>
              <a:t> </a:t>
            </a:r>
            <a:r>
              <a:rPr lang="de-DE" baseline="0" dirty="0" err="1" smtClean="0"/>
              <a:t>each</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plots</a:t>
            </a:r>
            <a:r>
              <a:rPr lang="de-DE" baseline="0" dirty="0" smtClean="0"/>
              <a:t> I </a:t>
            </a:r>
            <a:r>
              <a:rPr lang="de-DE" baseline="0" dirty="0" err="1" smtClean="0"/>
              <a:t>determined</a:t>
            </a:r>
            <a:r>
              <a:rPr lang="de-DE" baseline="0" dirty="0" smtClean="0"/>
              <a:t> </a:t>
            </a:r>
            <a:r>
              <a:rPr lang="de-DE" baseline="0" dirty="0" err="1" smtClean="0"/>
              <a:t>every</a:t>
            </a:r>
            <a:r>
              <a:rPr lang="de-DE" baseline="0" dirty="0" smtClean="0"/>
              <a:t> </a:t>
            </a:r>
            <a:r>
              <a:rPr lang="de-DE" baseline="0" dirty="0" err="1" smtClean="0"/>
              <a:t>single</a:t>
            </a:r>
            <a:r>
              <a:rPr lang="de-DE" baseline="0" dirty="0" smtClean="0"/>
              <a:t> plant </a:t>
            </a:r>
            <a:r>
              <a:rPr lang="de-DE" baseline="0" dirty="0" err="1" smtClean="0"/>
              <a:t>species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24</a:t>
            </a:fld>
            <a:endParaRPr lang="de-DE"/>
          </a:p>
        </p:txBody>
      </p:sp>
    </p:spTree>
    <p:extLst>
      <p:ext uri="{BB962C8B-B14F-4D97-AF65-F5344CB8AC3E}">
        <p14:creationId xmlns:p14="http://schemas.microsoft.com/office/powerpoint/2010/main" val="112545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The catchment slope output grid of the </a:t>
            </a:r>
            <a:r>
              <a:rPr lang="en-US" i="1" dirty="0" smtClean="0"/>
              <a:t>Catchment Area (Parallel)</a:t>
            </a:r>
            <a:r>
              <a:rPr lang="en-US" dirty="0" smtClean="0"/>
              <a:t> module is computed like this: for each cell, the local slope is calculated using the approach of </a:t>
            </a:r>
            <a:r>
              <a:rPr lang="en-US" dirty="0" err="1" smtClean="0"/>
              <a:t>Zevenbergen</a:t>
            </a:r>
            <a:r>
              <a:rPr lang="en-US" dirty="0" smtClean="0"/>
              <a:t> &amp; Thorne. These slope values are accumulated downslope. Finally, for each cell the accumulated slope values are divided by the derived catchment area of the cell. The unit of the grid are radians.</a:t>
            </a:r>
          </a:p>
          <a:p>
            <a:endParaRPr lang="en-US" dirty="0" smtClean="0"/>
          </a:p>
          <a:p>
            <a:r>
              <a:rPr lang="en-US" dirty="0" smtClean="0"/>
              <a:t>I guess you can</a:t>
            </a:r>
            <a:r>
              <a:rPr lang="en-US" baseline="0" dirty="0" smtClean="0"/>
              <a:t> think of it as an average slope value and not the slope value at a specific location</a:t>
            </a:r>
            <a:endParaRPr lang="de-DE" dirty="0"/>
          </a:p>
        </p:txBody>
      </p:sp>
      <p:sp>
        <p:nvSpPr>
          <p:cNvPr id="4" name="Foliennummernplatzhalter 3"/>
          <p:cNvSpPr>
            <a:spLocks noGrp="1"/>
          </p:cNvSpPr>
          <p:nvPr>
            <p:ph type="sldNum" sz="quarter" idx="10"/>
          </p:nvPr>
        </p:nvSpPr>
        <p:spPr/>
        <p:txBody>
          <a:bodyPr/>
          <a:lstStyle/>
          <a:p>
            <a:fld id="{F0169016-86C1-4AA3-A417-F9DA7E4A43FB}" type="slidenum">
              <a:rPr lang="de-DE" smtClean="0"/>
              <a:t>25</a:t>
            </a:fld>
            <a:endParaRPr lang="de-DE"/>
          </a:p>
        </p:txBody>
      </p:sp>
    </p:spTree>
    <p:extLst>
      <p:ext uri="{BB962C8B-B14F-4D97-AF65-F5344CB8AC3E}">
        <p14:creationId xmlns:p14="http://schemas.microsoft.com/office/powerpoint/2010/main" val="2386591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ußzeilenplatzhalter 4"/>
          <p:cNvSpPr>
            <a:spLocks noGrp="1"/>
          </p:cNvSpPr>
          <p:nvPr>
            <p:ph type="ftr" sz="quarter" idx="11"/>
          </p:nvPr>
        </p:nvSpPr>
        <p:spPr>
          <a:xfrm>
            <a:off x="3124200" y="6356350"/>
            <a:ext cx="3320008" cy="365125"/>
          </a:xfrm>
          <a:prstGeom prst="rect">
            <a:avLst/>
          </a:prstGeom>
        </p:spPr>
        <p:txBody>
          <a:bodyPr/>
          <a:lstStyle/>
          <a:p>
            <a:endParaRPr lang="de-DE" dirty="0"/>
          </a:p>
        </p:txBody>
      </p:sp>
      <p:sp>
        <p:nvSpPr>
          <p:cNvPr id="6" name="Foliennummernplatzhalter 5"/>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7193909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2B66AB"/>
                </a:solidFill>
              </a:defRPr>
            </a:lvl1p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2000">
                <a:latin typeface="Helvetica Neue"/>
              </a:defRPr>
            </a:lvl1pPr>
            <a:lvl2pPr>
              <a:defRPr sz="2000">
                <a:latin typeface="Helvetica Neue"/>
              </a:defRPr>
            </a:lvl2pPr>
            <a:lvl3pPr>
              <a:defRPr sz="2000">
                <a:latin typeface="Helvetica Neue"/>
              </a:defRPr>
            </a:lvl3pPr>
            <a:lvl4pPr>
              <a:defRPr sz="2000">
                <a:latin typeface="Helvetica Neue"/>
              </a:defRPr>
            </a:lvl4pPr>
            <a:lvl5pPr>
              <a:defRPr sz="2000">
                <a:latin typeface="Helvetica Neue"/>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pic>
        <p:nvPicPr>
          <p:cNvPr id="9"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
        <p:nvSpPr>
          <p:cNvPr id="6" name="Foliennummernplatzhalter 5"/>
          <p:cNvSpPr>
            <a:spLocks noGrp="1"/>
          </p:cNvSpPr>
          <p:nvPr>
            <p:ph type="sldNum" sz="quarter" idx="12"/>
          </p:nvPr>
        </p:nvSpPr>
        <p:spPr>
          <a:xfrm>
            <a:off x="8100392" y="6413768"/>
            <a:ext cx="658416" cy="365125"/>
          </a:xfrm>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2385773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2400" b="1" cap="all">
                <a:solidFill>
                  <a:srgbClr val="2B66AB"/>
                </a:solidFill>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ußzeilenplatzhalter 4"/>
          <p:cNvSpPr>
            <a:spLocks noGrp="1"/>
          </p:cNvSpPr>
          <p:nvPr>
            <p:ph type="ftr" sz="quarter" idx="11"/>
          </p:nvPr>
        </p:nvSpPr>
        <p:spPr>
          <a:xfrm>
            <a:off x="3124200" y="6356350"/>
            <a:ext cx="3320008" cy="365125"/>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‹Nr.›</a:t>
            </a:fld>
            <a:endParaRPr lang="de-DE"/>
          </a:p>
        </p:txBody>
      </p:sp>
      <p:pic>
        <p:nvPicPr>
          <p:cNvPr id="7"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Tree>
    <p:extLst>
      <p:ext uri="{BB962C8B-B14F-4D97-AF65-F5344CB8AC3E}">
        <p14:creationId xmlns:p14="http://schemas.microsoft.com/office/powerpoint/2010/main" val="2999512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ußzeilenplatzhalter 5"/>
          <p:cNvSpPr>
            <a:spLocks noGrp="1"/>
          </p:cNvSpPr>
          <p:nvPr>
            <p:ph type="ftr" sz="quarter" idx="11"/>
          </p:nvPr>
        </p:nvSpPr>
        <p:spPr>
          <a:xfrm>
            <a:off x="3124200" y="6356350"/>
            <a:ext cx="3320008" cy="365125"/>
          </a:xfrm>
          <a:prstGeom prst="rect">
            <a:avLst/>
          </a:prstGeom>
        </p:spPr>
        <p:txBody>
          <a:bodyPr/>
          <a:lstStyle/>
          <a:p>
            <a:endParaRPr lang="de-DE"/>
          </a:p>
        </p:txBody>
      </p:sp>
      <p:pic>
        <p:nvPicPr>
          <p:cNvPr id="9"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
        <p:nvSpPr>
          <p:cNvPr id="7" name="Foliennummernplatzhalter 6"/>
          <p:cNvSpPr>
            <a:spLocks noGrp="1"/>
          </p:cNvSpPr>
          <p:nvPr>
            <p:ph type="sldNum" sz="quarter" idx="12"/>
          </p:nvPr>
        </p:nvSpPr>
        <p:spPr>
          <a:xfrm>
            <a:off x="8162056" y="6413768"/>
            <a:ext cx="658416" cy="365125"/>
          </a:xfrm>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409484935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r>
              <a:rPr lang="de-DE" smtClean="0"/>
              <a:t>EGU 25.04.2017 | Muenchow et al. | R-GIS integration</a:t>
            </a:r>
            <a:endParaRPr lang="de-DE"/>
          </a:p>
        </p:txBody>
      </p:sp>
      <p:sp>
        <p:nvSpPr>
          <p:cNvPr id="8" name="Fußzeilenplatzhalter 7"/>
          <p:cNvSpPr>
            <a:spLocks noGrp="1"/>
          </p:cNvSpPr>
          <p:nvPr>
            <p:ph type="ftr" sz="quarter" idx="11"/>
          </p:nvPr>
        </p:nvSpPr>
        <p:spPr>
          <a:xfrm>
            <a:off x="3124200" y="6356350"/>
            <a:ext cx="3320008" cy="365125"/>
          </a:xfrm>
          <a:prstGeom prst="rect">
            <a:avLst/>
          </a:prstGeom>
        </p:spPr>
        <p:txBody>
          <a:bodyPr/>
          <a:lstStyle/>
          <a:p>
            <a:endParaRPr lang="de-DE"/>
          </a:p>
        </p:txBody>
      </p:sp>
      <p:sp>
        <p:nvSpPr>
          <p:cNvPr id="9" name="Foliennummernplatzhalter 8"/>
          <p:cNvSpPr>
            <a:spLocks noGrp="1"/>
          </p:cNvSpPr>
          <p:nvPr>
            <p:ph type="sldNum" sz="quarter" idx="12"/>
          </p:nvPr>
        </p:nvSpPr>
        <p:spPr/>
        <p:txBody>
          <a:bodyPr/>
          <a:lstStyle/>
          <a:p>
            <a:fld id="{AFDDD188-DC0B-4A34-B4CC-4FC7411B2B39}" type="slidenum">
              <a:rPr lang="de-DE" smtClean="0"/>
              <a:t>‹Nr.›</a:t>
            </a:fld>
            <a:endParaRPr lang="de-DE"/>
          </a:p>
        </p:txBody>
      </p:sp>
      <p:pic>
        <p:nvPicPr>
          <p:cNvPr id="10"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Tree>
    <p:extLst>
      <p:ext uri="{BB962C8B-B14F-4D97-AF65-F5344CB8AC3E}">
        <p14:creationId xmlns:p14="http://schemas.microsoft.com/office/powerpoint/2010/main" val="41013487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r>
              <a:rPr lang="de-DE" smtClean="0"/>
              <a:t>EGU 25.04.2017 | Muenchow et al. | R-GIS integration</a:t>
            </a:r>
            <a:endParaRPr lang="de-DE"/>
          </a:p>
        </p:txBody>
      </p:sp>
      <p:sp>
        <p:nvSpPr>
          <p:cNvPr id="4" name="Fußzeilenplatzhalter 3"/>
          <p:cNvSpPr>
            <a:spLocks noGrp="1"/>
          </p:cNvSpPr>
          <p:nvPr>
            <p:ph type="ftr" sz="quarter" idx="11"/>
          </p:nvPr>
        </p:nvSpPr>
        <p:spPr>
          <a:xfrm>
            <a:off x="3124200" y="6356350"/>
            <a:ext cx="3320008" cy="365125"/>
          </a:xfrm>
          <a:prstGeom prst="rect">
            <a:avLst/>
          </a:prstGeom>
        </p:spPr>
        <p:txBody>
          <a:bodyPr/>
          <a:lstStyle/>
          <a:p>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‹Nr.›</a:t>
            </a:fld>
            <a:endParaRPr lang="de-DE"/>
          </a:p>
        </p:txBody>
      </p:sp>
      <p:pic>
        <p:nvPicPr>
          <p:cNvPr id="8" name="Picture 2" descr="https://www.heureka.com/upload/logo_uni_jena.gif"/>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390" r="9263" b="7715"/>
          <a:stretch/>
        </p:blipFill>
        <p:spPr bwMode="auto">
          <a:xfrm>
            <a:off x="7812360" y="186863"/>
            <a:ext cx="1182414" cy="1372146"/>
          </a:xfrm>
          <a:prstGeom prst="rect">
            <a:avLst/>
          </a:prstGeom>
          <a:solidFill>
            <a:schemeClr val="bg1"/>
          </a:solidFill>
        </p:spPr>
      </p:pic>
    </p:spTree>
    <p:extLst>
      <p:ext uri="{BB962C8B-B14F-4D97-AF65-F5344CB8AC3E}">
        <p14:creationId xmlns:p14="http://schemas.microsoft.com/office/powerpoint/2010/main" val="39034147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EGU 25.04.2017 | Muenchow et al. | R-GIS integration</a:t>
            </a:r>
            <a:endParaRPr lang="de-DE"/>
          </a:p>
        </p:txBody>
      </p:sp>
      <p:sp>
        <p:nvSpPr>
          <p:cNvPr id="3" name="Fußzeilenplatzhalter 2"/>
          <p:cNvSpPr>
            <a:spLocks noGrp="1"/>
          </p:cNvSpPr>
          <p:nvPr>
            <p:ph type="ftr" sz="quarter" idx="11"/>
          </p:nvPr>
        </p:nvSpPr>
        <p:spPr>
          <a:xfrm>
            <a:off x="3124200" y="6356350"/>
            <a:ext cx="3320008" cy="365125"/>
          </a:xfrm>
          <a:prstGeom prst="rect">
            <a:avLst/>
          </a:prstGeom>
        </p:spPr>
        <p:txBody>
          <a:bodyPr/>
          <a:lstStyle/>
          <a:p>
            <a:endParaRPr lang="de-DE"/>
          </a:p>
        </p:txBody>
      </p:sp>
      <p:sp>
        <p:nvSpPr>
          <p:cNvPr id="4" name="Foliennummernplatzhalter 3"/>
          <p:cNvSpPr>
            <a:spLocks noGrp="1"/>
          </p:cNvSpPr>
          <p:nvPr>
            <p:ph type="sldNum" sz="quarter" idx="12"/>
          </p:nvPr>
        </p:nvSpPr>
        <p:spPr/>
        <p:txBody>
          <a:bodyPr/>
          <a:lstStyle/>
          <a:p>
            <a:fld id="{AFDDD188-DC0B-4A34-B4CC-4FC7411B2B39}" type="slidenum">
              <a:rPr lang="de-DE" smtClean="0"/>
              <a:t>‹Nr.›</a:t>
            </a:fld>
            <a:endParaRPr lang="de-DE"/>
          </a:p>
        </p:txBody>
      </p:sp>
    </p:spTree>
    <p:extLst>
      <p:ext uri="{BB962C8B-B14F-4D97-AF65-F5344CB8AC3E}">
        <p14:creationId xmlns:p14="http://schemas.microsoft.com/office/powerpoint/2010/main" val="20984013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71391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EGU 25.04.2017 | Muenchow et al. | R-GIS integration</a:t>
            </a:r>
            <a:endParaRPr lang="de-DE" dirty="0"/>
          </a:p>
        </p:txBody>
      </p:sp>
      <p:sp>
        <p:nvSpPr>
          <p:cNvPr id="6" name="Foliennummernplatzhalter 5"/>
          <p:cNvSpPr>
            <a:spLocks noGrp="1"/>
          </p:cNvSpPr>
          <p:nvPr>
            <p:ph type="sldNum" sz="quarter" idx="4"/>
          </p:nvPr>
        </p:nvSpPr>
        <p:spPr>
          <a:xfrm>
            <a:off x="8201538" y="6413768"/>
            <a:ext cx="658416" cy="365125"/>
          </a:xfrm>
          <a:prstGeom prst="rect">
            <a:avLst/>
          </a:prstGeom>
        </p:spPr>
        <p:txBody>
          <a:bodyPr vert="horz" lIns="91440" tIns="45720" rIns="91440" bIns="45720" rtlCol="0" anchor="ctr"/>
          <a:lstStyle>
            <a:lvl1pPr algn="r">
              <a:defRPr sz="1200" b="0">
                <a:solidFill>
                  <a:schemeClr val="tx1">
                    <a:tint val="75000"/>
                  </a:schemeClr>
                </a:solidFill>
              </a:defRPr>
            </a:lvl1pPr>
          </a:lstStyle>
          <a:p>
            <a:fld id="{AFDDD188-DC0B-4A34-B4CC-4FC7411B2B39}" type="slidenum">
              <a:rPr lang="de-DE" smtClean="0"/>
              <a:pPr/>
              <a:t>‹Nr.›</a:t>
            </a:fld>
            <a:endParaRPr lang="de-DE" dirty="0"/>
          </a:p>
        </p:txBody>
      </p:sp>
    </p:spTree>
    <p:extLst>
      <p:ext uri="{BB962C8B-B14F-4D97-AF65-F5344CB8AC3E}">
        <p14:creationId xmlns:p14="http://schemas.microsoft.com/office/powerpoint/2010/main" val="2688005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hf hdr="0" ftr="0"/>
  <p:txStyles>
    <p:titleStyle>
      <a:lvl1pPr algn="l" defTabSz="914400" rtl="0" eaLnBrk="1" latinLnBrk="0" hangingPunct="1">
        <a:spcBef>
          <a:spcPct val="0"/>
        </a:spcBef>
        <a:buNone/>
        <a:defRPr sz="2400" b="1" kern="1200">
          <a:solidFill>
            <a:srgbClr val="2B66AB"/>
          </a:solidFill>
          <a:latin typeface="Helvetica Neue"/>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rstudio/reticulate" TargetMode="External"/><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hyperlink" Target="https://github.com/jannes-m/RQGIS/tree/rPyth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slide" Target="slide5.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2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0.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jannes-m.github.io/RQGIS/index.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9.png"/><Relationship Id="rId7" Type="http://schemas.openxmlformats.org/officeDocument/2006/relationships/slide" Target="slide15.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31.xml"/><Relationship Id="rId5" Type="http://schemas.openxmlformats.org/officeDocument/2006/relationships/slide" Target="slide6.xml"/><Relationship Id="rId4" Type="http://schemas.openxmlformats.org/officeDocument/2006/relationships/image" Target="../media/image10.png"/><Relationship Id="rId9" Type="http://schemas.openxmlformats.org/officeDocument/2006/relationships/slide" Target="slide35.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3933055"/>
            <a:ext cx="3847843" cy="2676045"/>
          </a:xfrm>
          <a:prstGeom prst="rect">
            <a:avLst/>
          </a:prstGeom>
        </p:spPr>
      </p:pic>
      <p:sp>
        <p:nvSpPr>
          <p:cNvPr id="2" name="Titel 1"/>
          <p:cNvSpPr>
            <a:spLocks noGrp="1"/>
          </p:cNvSpPr>
          <p:nvPr>
            <p:ph type="ctrTitle"/>
          </p:nvPr>
        </p:nvSpPr>
        <p:spPr>
          <a:xfrm>
            <a:off x="400000" y="2488724"/>
            <a:ext cx="7772400" cy="1470025"/>
          </a:xfrm>
        </p:spPr>
        <p:txBody>
          <a:bodyPr>
            <a:normAutofit/>
          </a:bodyPr>
          <a:lstStyle/>
          <a:p>
            <a:r>
              <a:rPr lang="en-US" sz="3000" dirty="0" smtClean="0"/>
              <a:t>Integrating </a:t>
            </a:r>
            <a:r>
              <a:rPr lang="en-US" sz="3000" dirty="0"/>
              <a:t>R with GIS for innovative </a:t>
            </a:r>
            <a:r>
              <a:rPr lang="en-US" sz="3000" dirty="0" err="1"/>
              <a:t>geocomputing</a:t>
            </a:r>
            <a:r>
              <a:rPr lang="en-US" sz="3000" dirty="0"/>
              <a:t> – the examples of RQGIS and RSAGA</a:t>
            </a:r>
            <a:endParaRPr lang="de-DE" sz="3000" dirty="0">
              <a:solidFill>
                <a:srgbClr val="2B66AB"/>
              </a:solidFill>
              <a:cs typeface="Helvetica" panose="020B0604020202020204" pitchFamily="34" charset="0"/>
            </a:endParaRPr>
          </a:p>
        </p:txBody>
      </p:sp>
      <p:sp>
        <p:nvSpPr>
          <p:cNvPr id="3" name="Untertitel 2"/>
          <p:cNvSpPr>
            <a:spLocks noGrp="1"/>
          </p:cNvSpPr>
          <p:nvPr>
            <p:ph type="subTitle" idx="1"/>
          </p:nvPr>
        </p:nvSpPr>
        <p:spPr>
          <a:xfrm>
            <a:off x="400000" y="4412704"/>
            <a:ext cx="4608512" cy="1752600"/>
          </a:xfrm>
        </p:spPr>
        <p:txBody>
          <a:bodyPr/>
          <a:lstStyle/>
          <a:p>
            <a:pPr algn="l"/>
            <a:r>
              <a:rPr lang="de-DE" dirty="0" smtClean="0"/>
              <a:t>Jannes Muenchow, Patrick Schratz, Donovan Bangs, Alexander Brenning</a:t>
            </a:r>
          </a:p>
          <a:p>
            <a:pPr algn="l"/>
            <a:endParaRPr lang="de-DE" dirty="0" smtClean="0"/>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0" y="764704"/>
            <a:ext cx="5448580" cy="1270065"/>
          </a:xfrm>
          <a:prstGeom prst="rect">
            <a:avLst/>
          </a:prstGeom>
        </p:spPr>
      </p:pic>
    </p:spTree>
    <p:extLst>
      <p:ext uri="{BB962C8B-B14F-4D97-AF65-F5344CB8AC3E}">
        <p14:creationId xmlns:p14="http://schemas.microsoft.com/office/powerpoint/2010/main" val="2589197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 </a:t>
            </a:r>
            <a:r>
              <a:rPr lang="de-DE" dirty="0" err="1" smtClean="0"/>
              <a:t>as</a:t>
            </a:r>
            <a:r>
              <a:rPr lang="de-DE" dirty="0" smtClean="0"/>
              <a:t> a GIS</a:t>
            </a:r>
            <a:endParaRPr lang="de-DE" dirty="0"/>
          </a:p>
        </p:txBody>
      </p:sp>
      <p:sp>
        <p:nvSpPr>
          <p:cNvPr id="8" name="Inhaltsplatzhalter 7"/>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Defining </a:t>
            </a:r>
            <a:r>
              <a:rPr lang="en-US" dirty="0"/>
              <a:t>a GIS as a system for the analysis, manipulation and visualization of </a:t>
            </a:r>
            <a:r>
              <a:rPr lang="en-US" dirty="0" smtClean="0"/>
              <a:t>geographical data </a:t>
            </a:r>
            <a:r>
              <a:rPr lang="en-US" dirty="0"/>
              <a:t>(Longley, Goodchild, Maguire, and </a:t>
            </a:r>
            <a:r>
              <a:rPr lang="en-US" dirty="0" err="1"/>
              <a:t>Rhind</a:t>
            </a:r>
            <a:r>
              <a:rPr lang="en-US" dirty="0"/>
              <a:t> 2011), one could argue that R </a:t>
            </a:r>
            <a:r>
              <a:rPr lang="de-DE" dirty="0" err="1" smtClean="0"/>
              <a:t>has</a:t>
            </a:r>
            <a:r>
              <a:rPr lang="de-DE" dirty="0" smtClean="0"/>
              <a:t> </a:t>
            </a:r>
            <a:r>
              <a:rPr lang="de-DE" dirty="0" err="1"/>
              <a:t>become</a:t>
            </a:r>
            <a:r>
              <a:rPr lang="de-DE" dirty="0"/>
              <a:t> a GIS</a:t>
            </a:r>
          </a:p>
        </p:txBody>
      </p:sp>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10</a:t>
            </a:fld>
            <a:endParaRPr lang="de-DE"/>
          </a:p>
        </p:txBody>
      </p:sp>
    </p:spTree>
    <p:extLst>
      <p:ext uri="{BB962C8B-B14F-4D97-AF65-F5344CB8AC3E}">
        <p14:creationId xmlns:p14="http://schemas.microsoft.com/office/powerpoint/2010/main" val="1149833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 </a:t>
            </a:r>
            <a:r>
              <a:rPr lang="de-DE" dirty="0" err="1" smtClean="0"/>
              <a:t>what</a:t>
            </a:r>
            <a:r>
              <a:rPr lang="de-DE" dirty="0" smtClean="0"/>
              <a:t> </a:t>
            </a:r>
            <a:r>
              <a:rPr lang="de-DE" dirty="0" err="1" smtClean="0"/>
              <a:t>about</a:t>
            </a:r>
            <a:r>
              <a:rPr lang="de-DE" dirty="0" smtClean="0"/>
              <a:t>…</a:t>
            </a:r>
            <a:endParaRPr lang="de-DE"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703296"/>
            <a:ext cx="3982006" cy="562053"/>
          </a:xfrm>
        </p:spPr>
      </p:pic>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11</a:t>
            </a:fld>
            <a:endParaRPr lang="de-DE"/>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359" y="2676583"/>
            <a:ext cx="1398334" cy="1398334"/>
          </a:xfrm>
          <a:prstGeom prst="rect">
            <a:avLst/>
          </a:prstGeom>
        </p:spPr>
      </p:pic>
      <p:sp>
        <p:nvSpPr>
          <p:cNvPr id="8" name="Textfeld 7"/>
          <p:cNvSpPr txBox="1"/>
          <p:nvPr/>
        </p:nvSpPr>
        <p:spPr>
          <a:xfrm>
            <a:off x="3296634" y="4269783"/>
            <a:ext cx="1873783"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www.unioneag.org</a:t>
            </a:r>
            <a:endParaRPr lang="de-DE" sz="1200" dirty="0">
              <a:latin typeface="Arial" panose="020B0604020202020204" pitchFamily="34" charset="0"/>
              <a:cs typeface="Arial" panose="020B0604020202020204" pitchFamily="34" charset="0"/>
            </a:endParaRPr>
          </a:p>
        </p:txBody>
      </p:sp>
      <p:pic>
        <p:nvPicPr>
          <p:cNvPr id="9" name="Picture 2" descr="Eliminate illustration"/>
          <p:cNvPicPr>
            <a:picLocks noChangeAspect="1" noChangeArrowheads="1"/>
          </p:cNvPicPr>
          <p:nvPr/>
        </p:nvPicPr>
        <p:blipFill rotWithShape="1">
          <a:blip r:embed="rId4">
            <a:extLst>
              <a:ext uri="{28A0092B-C50C-407E-A947-70E740481C1C}">
                <a14:useLocalDpi xmlns:a14="http://schemas.microsoft.com/office/drawing/2010/main" val="0"/>
              </a:ext>
            </a:extLst>
          </a:blip>
          <a:srcRect b="18791"/>
          <a:stretch/>
        </p:blipFill>
        <p:spPr bwMode="auto">
          <a:xfrm>
            <a:off x="4860032" y="4572793"/>
            <a:ext cx="4086225" cy="1840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077779" y="6542086"/>
            <a:ext cx="1688283"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help.arcgis.com/</a:t>
            </a:r>
            <a:endParaRPr lang="de-DE" sz="1200" dirty="0">
              <a:latin typeface="Arial" panose="020B0604020202020204" pitchFamily="34" charset="0"/>
              <a:cs typeface="Arial" panose="020B0604020202020204" pitchFamily="34" charset="0"/>
            </a:endParaRPr>
          </a:p>
        </p:txBody>
      </p:sp>
      <p:sp>
        <p:nvSpPr>
          <p:cNvPr id="3" name="Textfeld 2"/>
          <p:cNvSpPr txBox="1"/>
          <p:nvPr/>
        </p:nvSpPr>
        <p:spPr>
          <a:xfrm>
            <a:off x="4572000" y="1722257"/>
            <a:ext cx="1354858" cy="400110"/>
          </a:xfrm>
          <a:prstGeom prst="rect">
            <a:avLst/>
          </a:prstGeom>
          <a:noFill/>
        </p:spPr>
        <p:txBody>
          <a:bodyPr wrap="none" rtlCol="0">
            <a:spAutoFit/>
          </a:bodyPr>
          <a:lstStyle/>
          <a:p>
            <a:r>
              <a:rPr lang="de-DE" sz="2000" dirty="0" smtClean="0">
                <a:latin typeface="Helvetica" panose="020B0604020202020204" pitchFamily="34" charset="0"/>
                <a:cs typeface="Helvetica" panose="020B0604020202020204" pitchFamily="34" charset="0"/>
              </a:rPr>
              <a:t>(</a:t>
            </a:r>
            <a:r>
              <a:rPr lang="de-DE" sz="2000" dirty="0" err="1" smtClean="0">
                <a:latin typeface="Helvetica" panose="020B0604020202020204" pitchFamily="34" charset="0"/>
                <a:cs typeface="Helvetica" panose="020B0604020202020204" pitchFamily="34" charset="0"/>
              </a:rPr>
              <a:t>digitizing</a:t>
            </a:r>
            <a:r>
              <a:rPr lang="de-DE" sz="2000" dirty="0" smtClean="0">
                <a:latin typeface="Helvetica" panose="020B0604020202020204" pitchFamily="34" charset="0"/>
                <a:cs typeface="Helvetica" panose="020B0604020202020204" pitchFamily="34" charset="0"/>
              </a:rPr>
              <a:t>)</a:t>
            </a:r>
            <a:endParaRPr lang="de-DE" sz="2000" dirty="0">
              <a:latin typeface="Helvetica" panose="020B0604020202020204" pitchFamily="34" charset="0"/>
              <a:cs typeface="Helvetica" panose="020B0604020202020204" pitchFamily="34" charset="0"/>
            </a:endParaRPr>
          </a:p>
        </p:txBody>
      </p:sp>
      <p:sp>
        <p:nvSpPr>
          <p:cNvPr id="11" name="Textfeld 10"/>
          <p:cNvSpPr txBox="1"/>
          <p:nvPr/>
        </p:nvSpPr>
        <p:spPr>
          <a:xfrm>
            <a:off x="5523755" y="3367031"/>
            <a:ext cx="3248005" cy="707886"/>
          </a:xfrm>
          <a:prstGeom prst="rect">
            <a:avLst/>
          </a:prstGeom>
          <a:noFill/>
        </p:spPr>
        <p:txBody>
          <a:bodyPr wrap="none" rtlCol="0">
            <a:spAutoFit/>
          </a:bodyPr>
          <a:lstStyle/>
          <a:p>
            <a:r>
              <a:rPr lang="de-DE" sz="2000" dirty="0" smtClean="0">
                <a:latin typeface="Helvetica" panose="020B0604020202020204" pitchFamily="34" charset="0"/>
                <a:cs typeface="Helvetica" panose="020B0604020202020204" pitchFamily="34" charset="0"/>
              </a:rPr>
              <a:t>(</a:t>
            </a:r>
            <a:r>
              <a:rPr lang="de-DE" sz="2000" dirty="0" err="1" smtClean="0">
                <a:latin typeface="Helvetica" panose="020B0604020202020204" pitchFamily="34" charset="0"/>
                <a:cs typeface="Helvetica" panose="020B0604020202020204" pitchFamily="34" charset="0"/>
              </a:rPr>
              <a:t>Geodatabase-functionality</a:t>
            </a:r>
            <a:endParaRPr lang="de-DE" sz="2000" dirty="0" smtClean="0">
              <a:latin typeface="Helvetica" panose="020B0604020202020204" pitchFamily="34" charset="0"/>
              <a:cs typeface="Helvetica" panose="020B0604020202020204" pitchFamily="34" charset="0"/>
            </a:endParaRPr>
          </a:p>
          <a:p>
            <a:r>
              <a:rPr lang="de-DE" sz="2000" dirty="0" err="1" smtClean="0">
                <a:latin typeface="Helvetica" panose="020B0604020202020204" pitchFamily="34" charset="0"/>
                <a:cs typeface="Helvetica" panose="020B0604020202020204" pitchFamily="34" charset="0"/>
              </a:rPr>
              <a:t>and</a:t>
            </a:r>
            <a:r>
              <a:rPr lang="de-DE" sz="2000" dirty="0" smtClean="0">
                <a:latin typeface="Helvetica" panose="020B0604020202020204" pitchFamily="34" charset="0"/>
                <a:cs typeface="Helvetica" panose="020B0604020202020204" pitchFamily="34" charset="0"/>
              </a:rPr>
              <a:t> </a:t>
            </a:r>
            <a:r>
              <a:rPr lang="de-DE" sz="2000" dirty="0" err="1" smtClean="0">
                <a:latin typeface="Helvetica" panose="020B0604020202020204" pitchFamily="34" charset="0"/>
                <a:cs typeface="Helvetica" panose="020B0604020202020204" pitchFamily="34" charset="0"/>
              </a:rPr>
              <a:t>topology</a:t>
            </a:r>
            <a:r>
              <a:rPr lang="de-DE" sz="2000" dirty="0" smtClean="0">
                <a:latin typeface="Helvetica" panose="020B0604020202020204" pitchFamily="34" charset="0"/>
                <a:cs typeface="Helvetica" panose="020B0604020202020204" pitchFamily="34" charset="0"/>
              </a:rPr>
              <a:t> </a:t>
            </a:r>
            <a:r>
              <a:rPr lang="de-DE" sz="2000" dirty="0" err="1" smtClean="0">
                <a:latin typeface="Helvetica" panose="020B0604020202020204" pitchFamily="34" charset="0"/>
                <a:cs typeface="Helvetica" panose="020B0604020202020204" pitchFamily="34" charset="0"/>
              </a:rPr>
              <a:t>rules</a:t>
            </a:r>
            <a:r>
              <a:rPr lang="de-DE" sz="2000" dirty="0" smtClean="0">
                <a:latin typeface="Helvetica" panose="020B0604020202020204" pitchFamily="34" charset="0"/>
                <a:cs typeface="Helvetica" panose="020B0604020202020204" pitchFamily="34" charset="0"/>
              </a:rPr>
              <a:t>)</a:t>
            </a:r>
            <a:endParaRPr lang="de-DE"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613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Computationally</a:t>
            </a:r>
            <a:r>
              <a:rPr lang="de-DE" dirty="0" smtClean="0"/>
              <a:t> </a:t>
            </a:r>
            <a:r>
              <a:rPr lang="de-DE" dirty="0" err="1" smtClean="0"/>
              <a:t>demanding</a:t>
            </a:r>
            <a:r>
              <a:rPr lang="de-DE" dirty="0" smtClean="0"/>
              <a:t> </a:t>
            </a:r>
            <a:r>
              <a:rPr lang="de-DE" dirty="0" err="1" smtClean="0"/>
              <a:t>operations</a:t>
            </a:r>
            <a:endParaRPr lang="de-DE" dirty="0"/>
          </a:p>
        </p:txBody>
      </p:sp>
      <p:pic>
        <p:nvPicPr>
          <p:cNvPr id="11" name="Inhaltsplatzhalt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79912" y="1592464"/>
            <a:ext cx="5769088" cy="4531642"/>
          </a:xfrm>
        </p:spPr>
      </p:pic>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12</a:t>
            </a:fld>
            <a:endParaRPr lang="de-DE"/>
          </a:p>
        </p:txBody>
      </p:sp>
      <p:sp>
        <p:nvSpPr>
          <p:cNvPr id="9" name="Inhaltsplatzhalter 8"/>
          <p:cNvSpPr>
            <a:spLocks noGrp="1"/>
          </p:cNvSpPr>
          <p:nvPr>
            <p:ph sz="half" idx="1"/>
          </p:nvPr>
        </p:nvSpPr>
        <p:spPr/>
        <p:txBody>
          <a:bodyPr/>
          <a:lstStyle/>
          <a:p>
            <a:r>
              <a:rPr lang="de-DE" dirty="0" err="1"/>
              <a:t>Computationally</a:t>
            </a:r>
            <a:r>
              <a:rPr lang="de-DE" dirty="0"/>
              <a:t> </a:t>
            </a:r>
            <a:r>
              <a:rPr lang="de-DE" dirty="0" err="1"/>
              <a:t>demanding</a:t>
            </a:r>
            <a:r>
              <a:rPr lang="de-DE" dirty="0"/>
              <a:t> </a:t>
            </a:r>
            <a:r>
              <a:rPr lang="de-DE" dirty="0" err="1"/>
              <a:t>operations</a:t>
            </a:r>
            <a:endParaRPr lang="de-DE" dirty="0"/>
          </a:p>
        </p:txBody>
      </p:sp>
    </p:spTree>
    <p:extLst>
      <p:ext uri="{BB962C8B-B14F-4D97-AF65-F5344CB8AC3E}">
        <p14:creationId xmlns:p14="http://schemas.microsoft.com/office/powerpoint/2010/main" val="1329673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err="1" smtClean="0"/>
              <a:t>Missing</a:t>
            </a:r>
            <a:r>
              <a:rPr lang="de-DE" dirty="0" smtClean="0"/>
              <a:t> </a:t>
            </a:r>
            <a:r>
              <a:rPr lang="de-DE" dirty="0" err="1" smtClean="0"/>
              <a:t>geoalgorithms</a:t>
            </a:r>
            <a:endParaRPr lang="de-DE" dirty="0"/>
          </a:p>
        </p:txBody>
      </p:sp>
      <p:sp>
        <p:nvSpPr>
          <p:cNvPr id="8" name="Inhaltsplatzhalter 7"/>
          <p:cNvSpPr>
            <a:spLocks noGrp="1"/>
          </p:cNvSpPr>
          <p:nvPr>
            <p:ph sz="half" idx="1"/>
          </p:nvPr>
        </p:nvSpPr>
        <p:spPr/>
        <p:txBody>
          <a:bodyPr/>
          <a:lstStyle/>
          <a:p>
            <a:r>
              <a:rPr lang="de-DE" dirty="0" err="1" smtClean="0"/>
              <a:t>Catchment</a:t>
            </a:r>
            <a:r>
              <a:rPr lang="de-DE" dirty="0" smtClean="0"/>
              <a:t> </a:t>
            </a:r>
            <a:r>
              <a:rPr lang="de-DE" dirty="0" err="1" smtClean="0"/>
              <a:t>area</a:t>
            </a:r>
            <a:endParaRPr lang="de-DE" dirty="0"/>
          </a:p>
          <a:p>
            <a:r>
              <a:rPr lang="de-DE" dirty="0" err="1" smtClean="0"/>
              <a:t>Catchment</a:t>
            </a:r>
            <a:r>
              <a:rPr lang="de-DE" dirty="0" smtClean="0"/>
              <a:t> </a:t>
            </a:r>
            <a:r>
              <a:rPr lang="de-DE" dirty="0" err="1" smtClean="0"/>
              <a:t>slope</a:t>
            </a:r>
            <a:endParaRPr lang="de-DE" dirty="0" smtClean="0"/>
          </a:p>
          <a:p>
            <a:r>
              <a:rPr lang="de-DE" dirty="0" smtClean="0"/>
              <a:t>Saga </a:t>
            </a:r>
            <a:r>
              <a:rPr lang="de-DE" dirty="0" err="1" smtClean="0"/>
              <a:t>Wetness</a:t>
            </a:r>
            <a:r>
              <a:rPr lang="de-DE" dirty="0" smtClean="0"/>
              <a:t> Index</a:t>
            </a:r>
          </a:p>
          <a:p>
            <a:r>
              <a:rPr lang="de-DE" dirty="0" err="1" smtClean="0"/>
              <a:t>Lidar</a:t>
            </a:r>
            <a:r>
              <a:rPr lang="de-DE" dirty="0" smtClean="0"/>
              <a:t> </a:t>
            </a:r>
            <a:r>
              <a:rPr lang="de-DE" dirty="0" err="1" smtClean="0"/>
              <a:t>processing</a:t>
            </a:r>
            <a:endParaRPr lang="de-DE" dirty="0" smtClean="0"/>
          </a:p>
          <a:p>
            <a:r>
              <a:rPr lang="de-DE" dirty="0" smtClean="0"/>
              <a:t>…</a:t>
            </a:r>
            <a:endParaRPr lang="de-DE" dirty="0"/>
          </a:p>
        </p:txBody>
      </p:sp>
      <p:pic>
        <p:nvPicPr>
          <p:cNvPr id="10" name="Inhaltsplatzhalt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646876"/>
            <a:ext cx="4038600" cy="4432610"/>
          </a:xfrm>
        </p:spPr>
      </p:pic>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13</a:t>
            </a:fld>
            <a:endParaRPr lang="de-DE"/>
          </a:p>
        </p:txBody>
      </p:sp>
    </p:spTree>
    <p:extLst>
      <p:ext uri="{BB962C8B-B14F-4D97-AF65-F5344CB8AC3E}">
        <p14:creationId xmlns:p14="http://schemas.microsoft.com/office/powerpoint/2010/main" val="3797497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Interface</a:t>
            </a:r>
            <a:endParaRPr lang="de-DE" dirty="0"/>
          </a:p>
        </p:txBody>
      </p:sp>
      <p:sp>
        <p:nvSpPr>
          <p:cNvPr id="3" name="Inhaltsplatzhalter 2"/>
          <p:cNvSpPr>
            <a:spLocks noGrp="1"/>
          </p:cNvSpPr>
          <p:nvPr>
            <p:ph idx="1"/>
          </p:nvPr>
        </p:nvSpPr>
        <p:spPr/>
        <p:txBody>
          <a:bodyPr/>
          <a:lstStyle/>
          <a:p>
            <a:pPr marL="0" indent="0">
              <a:buNone/>
            </a:pPr>
            <a:endParaRPr lang="de-DE" dirty="0" smtClean="0"/>
          </a:p>
          <a:p>
            <a:pPr marL="0" indent="0">
              <a:buNone/>
            </a:pPr>
            <a:endParaRPr lang="de-DE" dirty="0"/>
          </a:p>
          <a:p>
            <a:pPr marL="0" indent="0">
              <a:buNone/>
            </a:pPr>
            <a:endParaRPr lang="de-DE" dirty="0" smtClean="0"/>
          </a:p>
          <a:p>
            <a:pPr marL="0" indent="0">
              <a:buNone/>
            </a:pPr>
            <a:endParaRPr lang="de-DE" dirty="0" smtClean="0"/>
          </a:p>
          <a:p>
            <a:pPr marL="0" indent="0">
              <a:buNone/>
            </a:pPr>
            <a:r>
              <a:rPr lang="de-DE" dirty="0" smtClean="0"/>
              <a:t>R </a:t>
            </a:r>
            <a:r>
              <a:rPr lang="de-DE" dirty="0" err="1" smtClean="0"/>
              <a:t>has</a:t>
            </a:r>
            <a:r>
              <a:rPr lang="de-DE" dirty="0" smtClean="0"/>
              <a:t> </a:t>
            </a:r>
            <a:r>
              <a:rPr lang="de-DE" dirty="0" err="1" smtClean="0"/>
              <a:t>been</a:t>
            </a:r>
            <a:r>
              <a:rPr lang="de-DE" dirty="0" smtClean="0"/>
              <a:t> </a:t>
            </a:r>
            <a:r>
              <a:rPr lang="de-DE" dirty="0" err="1" smtClean="0"/>
              <a:t>designed</a:t>
            </a:r>
            <a:r>
              <a:rPr lang="de-DE" dirty="0" smtClean="0"/>
              <a:t> </a:t>
            </a:r>
            <a:r>
              <a:rPr lang="de-DE" dirty="0" err="1" smtClean="0"/>
              <a:t>from</a:t>
            </a:r>
            <a:r>
              <a:rPr lang="de-DE" dirty="0" smtClean="0"/>
              <a:t> </a:t>
            </a:r>
            <a:r>
              <a:rPr lang="de-DE" dirty="0" err="1" smtClean="0"/>
              <a:t>the</a:t>
            </a:r>
            <a:r>
              <a:rPr lang="de-DE" dirty="0" smtClean="0"/>
              <a:t> </a:t>
            </a:r>
            <a:r>
              <a:rPr lang="de-DE" dirty="0" err="1" smtClean="0"/>
              <a:t>beginning</a:t>
            </a:r>
            <a:r>
              <a:rPr lang="de-DE" dirty="0" smtClean="0"/>
              <a:t> </a:t>
            </a:r>
            <a:r>
              <a:rPr lang="de-DE" dirty="0" err="1" smtClean="0"/>
              <a:t>as</a:t>
            </a:r>
            <a:r>
              <a:rPr lang="de-DE" dirty="0" smtClean="0"/>
              <a:t> an </a:t>
            </a:r>
            <a:r>
              <a:rPr lang="de-DE" dirty="0" err="1" smtClean="0"/>
              <a:t>interactive</a:t>
            </a:r>
            <a:r>
              <a:rPr lang="de-DE" dirty="0" smtClean="0"/>
              <a:t> </a:t>
            </a:r>
            <a:r>
              <a:rPr lang="de-DE" dirty="0" err="1" smtClean="0"/>
              <a:t>interface</a:t>
            </a:r>
            <a:r>
              <a:rPr lang="de-DE" dirty="0" smtClean="0"/>
              <a:t> </a:t>
            </a:r>
            <a:r>
              <a:rPr lang="de-DE" dirty="0" err="1" smtClean="0"/>
              <a:t>to</a:t>
            </a:r>
            <a:r>
              <a:rPr lang="de-DE" dirty="0" smtClean="0"/>
              <a:t> </a:t>
            </a:r>
            <a:r>
              <a:rPr lang="de-DE" dirty="0" err="1" smtClean="0"/>
              <a:t>other</a:t>
            </a:r>
            <a:r>
              <a:rPr lang="de-DE" dirty="0" smtClean="0"/>
              <a:t> </a:t>
            </a:r>
            <a:r>
              <a:rPr lang="de-DE" dirty="0" err="1" smtClean="0"/>
              <a:t>software</a:t>
            </a:r>
            <a:r>
              <a:rPr lang="de-DE" dirty="0" smtClean="0"/>
              <a:t> </a:t>
            </a:r>
            <a:r>
              <a:rPr lang="de-DE" dirty="0" err="1" smtClean="0"/>
              <a:t>packages</a:t>
            </a:r>
            <a:r>
              <a:rPr lang="de-DE" dirty="0" smtClean="0"/>
              <a:t> (Chambers, 2016).</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14</a:t>
            </a:fld>
            <a:endParaRPr lang="de-DE"/>
          </a:p>
        </p:txBody>
      </p:sp>
    </p:spTree>
    <p:extLst>
      <p:ext uri="{BB962C8B-B14F-4D97-AF65-F5344CB8AC3E}">
        <p14:creationId xmlns:p14="http://schemas.microsoft.com/office/powerpoint/2010/main" val="1691806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a:t>
            </a:r>
            <a:r>
              <a:rPr lang="de-DE" dirty="0" err="1" smtClean="0"/>
              <a:t>gis</a:t>
            </a:r>
            <a:r>
              <a:rPr lang="de-DE" dirty="0" smtClean="0"/>
              <a:t> Integration - RQGIS </a:t>
            </a:r>
            <a:r>
              <a:rPr lang="de-DE" dirty="0" err="1" smtClean="0"/>
              <a:t>and</a:t>
            </a:r>
            <a:r>
              <a:rPr lang="de-DE" dirty="0" smtClean="0"/>
              <a:t> RSAGA</a:t>
            </a:r>
            <a:endParaRPr lang="de-DE" dirty="0"/>
          </a:p>
        </p:txBody>
      </p:sp>
      <p:sp>
        <p:nvSpPr>
          <p:cNvPr id="8" name="Textplatzhalter 7"/>
          <p:cNvSpPr>
            <a:spLocks noGrp="1"/>
          </p:cNvSpPr>
          <p:nvPr>
            <p:ph type="body" idx="1"/>
          </p:nvPr>
        </p:nvSpPr>
        <p:spPr/>
        <p:txBody>
          <a:bodyPr/>
          <a:lstStyle/>
          <a:p>
            <a:endParaRPr lang="de-DE" dirty="0"/>
          </a:p>
        </p:txBody>
      </p:sp>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15</a:t>
            </a:fld>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330" y="2204864"/>
            <a:ext cx="2850254" cy="1982255"/>
          </a:xfrm>
          <a:prstGeom prst="rect">
            <a:avLst/>
          </a:prstGeom>
        </p:spPr>
      </p:pic>
      <p:sp>
        <p:nvSpPr>
          <p:cNvPr id="10" name="Interaktive Schaltfläche: Anpassen 9">
            <a:hlinkClick r:id="rId3" action="ppaction://hlinksldjump" highlightClick="1"/>
          </p:cNvPr>
          <p:cNvSpPr/>
          <p:nvPr/>
        </p:nvSpPr>
        <p:spPr>
          <a:xfrm>
            <a:off x="6915738" y="5753988"/>
            <a:ext cx="1285800" cy="483324"/>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1200" dirty="0" smtClean="0">
                <a:latin typeface="Helvetica" panose="020B0604020202020204" pitchFamily="34" charset="0"/>
                <a:cs typeface="Helvetica" panose="020B0604020202020204" pitchFamily="34" charset="0"/>
              </a:rPr>
              <a:t>Jump </a:t>
            </a:r>
            <a:r>
              <a:rPr lang="de-DE" sz="1200" dirty="0" err="1" smtClean="0">
                <a:latin typeface="Helvetica" panose="020B0604020202020204" pitchFamily="34" charset="0"/>
                <a:cs typeface="Helvetica" panose="020B0604020202020204" pitchFamily="34" charset="0"/>
              </a:rPr>
              <a:t>to</a:t>
            </a:r>
            <a:r>
              <a:rPr lang="de-DE" sz="1200" dirty="0" smtClean="0">
                <a:latin typeface="Helvetica" panose="020B0604020202020204" pitchFamily="34" charset="0"/>
                <a:cs typeface="Helvetica" panose="020B0604020202020204" pitchFamily="34" charset="0"/>
              </a:rPr>
              <a:t> Navigation</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76843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GIS </a:t>
            </a:r>
            <a:r>
              <a:rPr lang="de-DE" dirty="0" err="1" smtClean="0"/>
              <a:t>interfaces</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16</a:t>
            </a:fld>
            <a:endParaRPr lang="de-DE"/>
          </a:p>
        </p:txBody>
      </p:sp>
      <p:pic>
        <p:nvPicPr>
          <p:cNvPr id="9" name="Picture 25" descr="software-coupling copie.png"/>
          <p:cNvPicPr>
            <a:picLocks noGrp="1" noChangeAspect="1"/>
          </p:cNvPicPr>
          <p:nvPr>
            <p:ph idx="1"/>
          </p:nvPr>
        </p:nvPicPr>
        <p:blipFill>
          <a:blip r:embed="rId3" cstate="print"/>
          <a:stretch>
            <a:fillRect/>
          </a:stretch>
        </p:blipFill>
        <p:spPr>
          <a:xfrm>
            <a:off x="1824066" y="1628802"/>
            <a:ext cx="5495868" cy="4028814"/>
          </a:xfrm>
          <a:prstGeom prst="rect">
            <a:avLst/>
          </a:prstGeom>
        </p:spPr>
      </p:pic>
      <p:sp>
        <p:nvSpPr>
          <p:cNvPr id="10" name="Ellipse 9"/>
          <p:cNvSpPr/>
          <p:nvPr/>
        </p:nvSpPr>
        <p:spPr>
          <a:xfrm>
            <a:off x="2987824" y="3212976"/>
            <a:ext cx="1224136" cy="1152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1835696" y="5805264"/>
            <a:ext cx="3999365" cy="276999"/>
          </a:xfrm>
          <a:prstGeom prst="rect">
            <a:avLst/>
          </a:prstGeom>
          <a:noFill/>
        </p:spPr>
        <p:txBody>
          <a:bodyPr wrap="none" rtlCol="0">
            <a:spAutoFit/>
          </a:bodyPr>
          <a:lstStyle/>
          <a:p>
            <a:r>
              <a:rPr lang="de-DE" sz="1200" dirty="0">
                <a:latin typeface="Helvetica" panose="020B0604020202020204" pitchFamily="34" charset="0"/>
                <a:cs typeface="Helvetica" panose="020B0604020202020204" pitchFamily="34" charset="0"/>
              </a:rPr>
              <a:t>http://www.geocomputation.org/2000/GC009/Gc009.htm</a:t>
            </a:r>
          </a:p>
        </p:txBody>
      </p:sp>
    </p:spTree>
    <p:extLst>
      <p:ext uri="{BB962C8B-B14F-4D97-AF65-F5344CB8AC3E}">
        <p14:creationId xmlns:p14="http://schemas.microsoft.com/office/powerpoint/2010/main" val="3048100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R-GIS </a:t>
            </a:r>
            <a:r>
              <a:rPr lang="de-DE" dirty="0" err="1" smtClean="0"/>
              <a:t>integration</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17</a:t>
            </a:fld>
            <a:endParaRPr lang="de-DE"/>
          </a:p>
        </p:txBody>
      </p:sp>
      <p:grpSp>
        <p:nvGrpSpPr>
          <p:cNvPr id="3" name="Gruppieren 2"/>
          <p:cNvGrpSpPr/>
          <p:nvPr/>
        </p:nvGrpSpPr>
        <p:grpSpPr>
          <a:xfrm>
            <a:off x="539552" y="1700808"/>
            <a:ext cx="2583180" cy="1593468"/>
            <a:chOff x="539552" y="1700808"/>
            <a:chExt cx="2583180" cy="1593468"/>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700808"/>
              <a:ext cx="2583180" cy="1226820"/>
            </a:xfrm>
            <a:prstGeom prst="rect">
              <a:avLst/>
            </a:prstGeom>
          </p:spPr>
        </p:pic>
        <p:sp>
          <p:nvSpPr>
            <p:cNvPr id="10" name="Rechteck 9"/>
            <p:cNvSpPr/>
            <p:nvPr/>
          </p:nvSpPr>
          <p:spPr>
            <a:xfrm>
              <a:off x="1394164" y="2924944"/>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RSAGA</a:t>
              </a:r>
              <a:endParaRPr lang="de-DE" dirty="0"/>
            </a:p>
          </p:txBody>
        </p:sp>
      </p:grpSp>
      <p:grpSp>
        <p:nvGrpSpPr>
          <p:cNvPr id="15" name="Gruppieren 14"/>
          <p:cNvGrpSpPr/>
          <p:nvPr/>
        </p:nvGrpSpPr>
        <p:grpSpPr>
          <a:xfrm>
            <a:off x="4750325" y="3611058"/>
            <a:ext cx="1149674" cy="1832881"/>
            <a:chOff x="5206895" y="3684351"/>
            <a:chExt cx="1149674" cy="1832881"/>
          </a:xfrm>
        </p:grpSpPr>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819" y="3684351"/>
              <a:ext cx="1099826" cy="1414063"/>
            </a:xfrm>
            <a:prstGeom prst="rect">
              <a:avLst/>
            </a:prstGeom>
          </p:spPr>
        </p:pic>
        <p:sp>
          <p:nvSpPr>
            <p:cNvPr id="11" name="Rechteck 10"/>
            <p:cNvSpPr/>
            <p:nvPr/>
          </p:nvSpPr>
          <p:spPr>
            <a:xfrm>
              <a:off x="5206895" y="5147900"/>
              <a:ext cx="1149674"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rgrass7</a:t>
              </a:r>
              <a:endParaRPr lang="de-DE" dirty="0"/>
            </a:p>
          </p:txBody>
        </p:sp>
      </p:grpSp>
      <p:grpSp>
        <p:nvGrpSpPr>
          <p:cNvPr id="16" name="Gruppieren 15"/>
          <p:cNvGrpSpPr/>
          <p:nvPr/>
        </p:nvGrpSpPr>
        <p:grpSpPr>
          <a:xfrm>
            <a:off x="6341328" y="4808562"/>
            <a:ext cx="1857375" cy="1572766"/>
            <a:chOff x="7133849" y="4808562"/>
            <a:chExt cx="1857375" cy="1572766"/>
          </a:xfrm>
        </p:grpSpPr>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849" y="4808562"/>
              <a:ext cx="1857375" cy="1428750"/>
            </a:xfrm>
            <a:prstGeom prst="rect">
              <a:avLst/>
            </a:prstGeom>
          </p:spPr>
        </p:pic>
        <p:sp>
          <p:nvSpPr>
            <p:cNvPr id="12" name="Rechteck 11"/>
            <p:cNvSpPr/>
            <p:nvPr/>
          </p:nvSpPr>
          <p:spPr>
            <a:xfrm>
              <a:off x="7556629" y="6011996"/>
              <a:ext cx="1011815" cy="369332"/>
            </a:xfrm>
            <a:prstGeom prst="rect">
              <a:avLst/>
            </a:prstGeom>
          </p:spPr>
          <p:txBody>
            <a:bodyPr wrap="none">
              <a:spAutoFit/>
            </a:bodyPr>
            <a:lstStyle/>
            <a:p>
              <a:r>
                <a:rPr lang="de-DE" b="1" dirty="0" err="1" smtClean="0">
                  <a:latin typeface="Courier New" panose="02070309020205020404" pitchFamily="49" charset="0"/>
                  <a:cs typeface="Courier New" panose="02070309020205020404" pitchFamily="49" charset="0"/>
                </a:rPr>
                <a:t>RPyGeo</a:t>
              </a:r>
              <a:endParaRPr lang="de-DE" dirty="0"/>
            </a:p>
          </p:txBody>
        </p:sp>
      </p:grpSp>
      <p:grpSp>
        <p:nvGrpSpPr>
          <p:cNvPr id="14" name="Gruppieren 13"/>
          <p:cNvGrpSpPr/>
          <p:nvPr/>
        </p:nvGrpSpPr>
        <p:grpSpPr>
          <a:xfrm>
            <a:off x="3203848" y="2658898"/>
            <a:ext cx="1105147" cy="1587538"/>
            <a:chOff x="3250829" y="2786858"/>
            <a:chExt cx="1105147" cy="1587538"/>
          </a:xfrm>
        </p:grpSpPr>
        <p:pic>
          <p:nvPicPr>
            <p:cNvPr id="9" name="Picture 2" descr="http://2rct3i2488gxf9jvb1lqhek9-wpengine.netdna-ssl.com/wp-content/uploads/2015/07/QGi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0829" y="2786858"/>
              <a:ext cx="1105147" cy="1218206"/>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p:cNvSpPr/>
            <p:nvPr/>
          </p:nvSpPr>
          <p:spPr>
            <a:xfrm>
              <a:off x="3366424" y="4005064"/>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RQGIS</a:t>
              </a:r>
              <a:endParaRPr lang="de-DE" dirty="0"/>
            </a:p>
          </p:txBody>
        </p:sp>
      </p:grpSp>
    </p:spTree>
    <p:extLst>
      <p:ext uri="{BB962C8B-B14F-4D97-AF65-F5344CB8AC3E}">
        <p14:creationId xmlns:p14="http://schemas.microsoft.com/office/powerpoint/2010/main" val="2152602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QGIS – Python API</a:t>
            </a:r>
            <a:endParaRPr lang="de-DE" dirty="0"/>
          </a:p>
        </p:txBody>
      </p:sp>
      <p:pic>
        <p:nvPicPr>
          <p:cNvPr id="9" name="Inhaltsplatzhalt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510" y="1939943"/>
            <a:ext cx="3856258" cy="4086795"/>
          </a:xfrm>
        </p:spPr>
      </p:pic>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18</a:t>
            </a:fld>
            <a:endParaRPr lang="de-DE"/>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571" y="2201916"/>
            <a:ext cx="5220429" cy="3562847"/>
          </a:xfrm>
          <a:prstGeom prst="rect">
            <a:avLst/>
          </a:prstGeom>
        </p:spPr>
      </p:pic>
    </p:spTree>
    <p:extLst>
      <p:ext uri="{BB962C8B-B14F-4D97-AF65-F5344CB8AC3E}">
        <p14:creationId xmlns:p14="http://schemas.microsoft.com/office/powerpoint/2010/main" val="2541325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t>
            </a:r>
            <a:r>
              <a:rPr lang="de-DE" dirty="0" err="1" smtClean="0"/>
              <a:t>it</a:t>
            </a:r>
            <a:r>
              <a:rPr lang="de-DE" dirty="0" smtClean="0"/>
              <a:t> </a:t>
            </a:r>
            <a:r>
              <a:rPr lang="de-DE" dirty="0" err="1" smtClean="0"/>
              <a:t>work</a:t>
            </a:r>
            <a:r>
              <a:rPr lang="de-DE" dirty="0" smtClean="0"/>
              <a:t>?</a:t>
            </a:r>
            <a:endParaRPr lang="de-DE" dirty="0"/>
          </a:p>
        </p:txBody>
      </p:sp>
      <p:sp>
        <p:nvSpPr>
          <p:cNvPr id="15" name="Inhaltsplatzhalter 14"/>
          <p:cNvSpPr>
            <a:spLocks noGrp="1"/>
          </p:cNvSpPr>
          <p:nvPr>
            <p:ph sz="half" idx="1"/>
          </p:nvPr>
        </p:nvSpPr>
        <p:spPr/>
        <p:txBody>
          <a:bodyPr/>
          <a:lstStyle/>
          <a:p>
            <a:endParaRPr lang="de-DE" dirty="0" smtClean="0"/>
          </a:p>
          <a:p>
            <a:endParaRPr lang="de-DE" dirty="0"/>
          </a:p>
          <a:p>
            <a:r>
              <a:rPr lang="de-DE" dirty="0" smtClean="0"/>
              <a:t>Access QGIS Python API via </a:t>
            </a:r>
            <a:r>
              <a:rPr lang="de-DE" dirty="0" err="1" smtClean="0"/>
              <a:t>command</a:t>
            </a:r>
            <a:r>
              <a:rPr lang="de-DE" dirty="0" smtClean="0"/>
              <a:t> </a:t>
            </a:r>
            <a:r>
              <a:rPr lang="de-DE" dirty="0" err="1" smtClean="0"/>
              <a:t>line</a:t>
            </a:r>
            <a:r>
              <a:rPr lang="de-DE" dirty="0" smtClean="0"/>
              <a:t> (</a:t>
            </a:r>
            <a:r>
              <a:rPr lang="de-DE" dirty="0" err="1" smtClean="0"/>
              <a:t>old</a:t>
            </a:r>
            <a:r>
              <a:rPr lang="de-DE" dirty="0"/>
              <a:t> </a:t>
            </a:r>
            <a:r>
              <a:rPr lang="de-DE" dirty="0" err="1" smtClean="0"/>
              <a:t>interface</a:t>
            </a:r>
            <a:r>
              <a:rPr lang="de-DE" dirty="0" smtClean="0"/>
              <a:t>)</a:t>
            </a:r>
            <a:endParaRPr lang="de-DE" dirty="0"/>
          </a:p>
          <a:p>
            <a:r>
              <a:rPr lang="de-DE" dirty="0" smtClean="0"/>
              <a:t>The </a:t>
            </a:r>
            <a:r>
              <a:rPr lang="de-DE" dirty="0" err="1" smtClean="0"/>
              <a:t>new</a:t>
            </a:r>
            <a:r>
              <a:rPr lang="de-DE" dirty="0" smtClean="0"/>
              <a:t> </a:t>
            </a:r>
            <a:r>
              <a:rPr lang="de-DE" dirty="0" err="1" smtClean="0"/>
              <a:t>interface</a:t>
            </a:r>
            <a:r>
              <a:rPr lang="de-DE" dirty="0" smtClean="0"/>
              <a:t> (still </a:t>
            </a:r>
            <a:r>
              <a:rPr lang="de-DE" dirty="0" err="1" smtClean="0"/>
              <a:t>work</a:t>
            </a:r>
            <a:r>
              <a:rPr lang="de-DE" dirty="0" smtClean="0"/>
              <a:t> in </a:t>
            </a:r>
            <a:r>
              <a:rPr lang="de-DE" dirty="0" err="1" smtClean="0"/>
              <a:t>progress</a:t>
            </a:r>
            <a:r>
              <a:rPr lang="de-DE" dirty="0" smtClean="0"/>
              <a:t>) </a:t>
            </a:r>
            <a:r>
              <a:rPr lang="de-DE" dirty="0" err="1" smtClean="0"/>
              <a:t>uses</a:t>
            </a:r>
            <a:r>
              <a:rPr lang="de-DE" dirty="0" smtClean="0"/>
              <a:t> </a:t>
            </a:r>
            <a:r>
              <a:rPr lang="de-DE" dirty="0" err="1" smtClean="0"/>
              <a:t>the</a:t>
            </a:r>
            <a:r>
              <a:rPr lang="de-DE" dirty="0" smtClean="0"/>
              <a:t> </a:t>
            </a:r>
            <a:r>
              <a:rPr lang="de-DE" dirty="0" smtClean="0">
                <a:hlinkClick r:id="rId3"/>
              </a:rPr>
              <a:t>reticulate </a:t>
            </a:r>
            <a:r>
              <a:rPr lang="de-DE" dirty="0" err="1" smtClean="0"/>
              <a:t>package</a:t>
            </a:r>
            <a:r>
              <a:rPr lang="de-DE" dirty="0" smtClean="0"/>
              <a:t> </a:t>
            </a:r>
            <a:r>
              <a:rPr lang="de-DE" dirty="0" err="1" smtClean="0"/>
              <a:t>to</a:t>
            </a:r>
            <a:r>
              <a:rPr lang="de-DE" dirty="0" smtClean="0"/>
              <a:t> </a:t>
            </a:r>
            <a:r>
              <a:rPr lang="de-DE" dirty="0" err="1" smtClean="0"/>
              <a:t>establish</a:t>
            </a:r>
            <a:r>
              <a:rPr lang="de-DE" dirty="0"/>
              <a:t> a QGIS </a:t>
            </a:r>
            <a:r>
              <a:rPr lang="de-DE" dirty="0" smtClean="0"/>
              <a:t>Python-tunnel, </a:t>
            </a:r>
            <a:r>
              <a:rPr lang="de-DE" dirty="0" err="1" smtClean="0"/>
              <a:t>please</a:t>
            </a:r>
            <a:r>
              <a:rPr lang="de-DE" dirty="0" smtClean="0"/>
              <a:t> </a:t>
            </a:r>
            <a:r>
              <a:rPr lang="de-DE" dirty="0" err="1" smtClean="0"/>
              <a:t>refer</a:t>
            </a:r>
            <a:r>
              <a:rPr lang="de-DE" dirty="0" smtClean="0"/>
              <a:t> </a:t>
            </a:r>
            <a:r>
              <a:rPr lang="de-DE" dirty="0" err="1" smtClean="0"/>
              <a:t>to</a:t>
            </a:r>
            <a:r>
              <a:rPr lang="de-DE" dirty="0" smtClean="0"/>
              <a:t>:</a:t>
            </a:r>
          </a:p>
          <a:p>
            <a:pPr marL="400050" lvl="1" indent="0">
              <a:buNone/>
            </a:pPr>
            <a:r>
              <a:rPr lang="de-DE" dirty="0" smtClean="0">
                <a:hlinkClick r:id="rId4"/>
              </a:rPr>
              <a:t>https</a:t>
            </a:r>
            <a:r>
              <a:rPr lang="de-DE" dirty="0">
                <a:hlinkClick r:id="rId4"/>
              </a:rPr>
              <a:t>://</a:t>
            </a:r>
            <a:r>
              <a:rPr lang="de-DE" dirty="0" smtClean="0">
                <a:hlinkClick r:id="rId4"/>
              </a:rPr>
              <a:t>github.com/jannes-m/RQGIS/tree/rPython</a:t>
            </a:r>
            <a:endParaRPr lang="de-DE" dirty="0" smtClean="0"/>
          </a:p>
          <a:p>
            <a:pPr marL="400050" lvl="1" indent="0">
              <a:buNone/>
            </a:pPr>
            <a:endParaRPr lang="de-DE" dirty="0"/>
          </a:p>
        </p:txBody>
      </p:sp>
      <p:sp>
        <p:nvSpPr>
          <p:cNvPr id="16" name="Inhaltsplatzhalter 15"/>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19</a:t>
            </a:fld>
            <a:endParaRPr lang="de-DE"/>
          </a:p>
        </p:txBody>
      </p:sp>
      <p:pic>
        <p:nvPicPr>
          <p:cNvPr id="17" name="Grafi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6176" y="2060848"/>
            <a:ext cx="990600" cy="866775"/>
          </a:xfrm>
          <a:prstGeom prst="rect">
            <a:avLst/>
          </a:prstGeom>
        </p:spPr>
      </p:pic>
      <p:sp>
        <p:nvSpPr>
          <p:cNvPr id="18" name="Freihandform 17"/>
          <p:cNvSpPr/>
          <p:nvPr/>
        </p:nvSpPr>
        <p:spPr>
          <a:xfrm>
            <a:off x="7335167" y="2710432"/>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1551" y="3362895"/>
            <a:ext cx="787400" cy="787400"/>
          </a:xfrm>
          <a:prstGeom prst="rect">
            <a:avLst/>
          </a:prstGeom>
        </p:spPr>
      </p:pic>
      <p:sp>
        <p:nvSpPr>
          <p:cNvPr id="20" name="Freihandform 19"/>
          <p:cNvSpPr/>
          <p:nvPr/>
        </p:nvSpPr>
        <p:spPr>
          <a:xfrm rot="5400000">
            <a:off x="7351818" y="4257450"/>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3336" y="4365103"/>
            <a:ext cx="853440" cy="853440"/>
          </a:xfrm>
          <a:prstGeom prst="rect">
            <a:avLst/>
          </a:prstGeom>
        </p:spPr>
      </p:pic>
      <p:sp>
        <p:nvSpPr>
          <p:cNvPr id="22" name="Freihandform 21"/>
          <p:cNvSpPr/>
          <p:nvPr/>
        </p:nvSpPr>
        <p:spPr>
          <a:xfrm rot="10800000">
            <a:off x="5512462" y="4274101"/>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8761" y="3390297"/>
            <a:ext cx="727399" cy="732595"/>
          </a:xfrm>
          <a:prstGeom prst="rect">
            <a:avLst/>
          </a:prstGeom>
        </p:spPr>
      </p:pic>
      <p:sp>
        <p:nvSpPr>
          <p:cNvPr id="24" name="Freihandform 23"/>
          <p:cNvSpPr/>
          <p:nvPr/>
        </p:nvSpPr>
        <p:spPr>
          <a:xfrm rot="16200000">
            <a:off x="5495811" y="2727083"/>
            <a:ext cx="619161" cy="652463"/>
          </a:xfrm>
          <a:custGeom>
            <a:avLst/>
            <a:gdLst>
              <a:gd name="connsiteX0" fmla="*/ 0 w 619216"/>
              <a:gd name="connsiteY0" fmla="*/ 0 h 652463"/>
              <a:gd name="connsiteX1" fmla="*/ 238125 w 619216"/>
              <a:gd name="connsiteY1" fmla="*/ 42863 h 652463"/>
              <a:gd name="connsiteX2" fmla="*/ 442912 w 619216"/>
              <a:gd name="connsiteY2" fmla="*/ 171450 h 652463"/>
              <a:gd name="connsiteX3" fmla="*/ 590550 w 619216"/>
              <a:gd name="connsiteY3" fmla="*/ 414338 h 652463"/>
              <a:gd name="connsiteX4" fmla="*/ 619125 w 619216"/>
              <a:gd name="connsiteY4" fmla="*/ 652463 h 652463"/>
              <a:gd name="connsiteX0" fmla="*/ 0 w 619161"/>
              <a:gd name="connsiteY0" fmla="*/ 0 h 652463"/>
              <a:gd name="connsiteX1" fmla="*/ 238125 w 619161"/>
              <a:gd name="connsiteY1" fmla="*/ 42863 h 652463"/>
              <a:gd name="connsiteX2" fmla="*/ 459581 w 619161"/>
              <a:gd name="connsiteY2" fmla="*/ 176212 h 652463"/>
              <a:gd name="connsiteX3" fmla="*/ 590550 w 619161"/>
              <a:gd name="connsiteY3" fmla="*/ 414338 h 652463"/>
              <a:gd name="connsiteX4" fmla="*/ 619125 w 619161"/>
              <a:gd name="connsiteY4" fmla="*/ 652463 h 65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61" h="652463">
                <a:moveTo>
                  <a:pt x="0" y="0"/>
                </a:moveTo>
                <a:cubicBezTo>
                  <a:pt x="82153" y="7144"/>
                  <a:pt x="161528" y="13494"/>
                  <a:pt x="238125" y="42863"/>
                </a:cubicBezTo>
                <a:cubicBezTo>
                  <a:pt x="314722" y="72232"/>
                  <a:pt x="400844" y="114300"/>
                  <a:pt x="459581" y="176212"/>
                </a:cubicBezTo>
                <a:cubicBezTo>
                  <a:pt x="518318" y="238124"/>
                  <a:pt x="563959" y="334963"/>
                  <a:pt x="590550" y="414338"/>
                </a:cubicBezTo>
                <a:cubicBezTo>
                  <a:pt x="617141" y="493713"/>
                  <a:pt x="619522" y="573485"/>
                  <a:pt x="619125" y="652463"/>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01582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endParaRPr lang="de-DE" dirty="0" smtClean="0"/>
          </a:p>
          <a:p>
            <a:endParaRPr lang="de-DE" dirty="0"/>
          </a:p>
          <a:p>
            <a:endParaRPr lang="de-DE" dirty="0" smtClean="0"/>
          </a:p>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a:t>) </a:t>
            </a:r>
            <a:endParaRPr lang="de-DE" dirty="0" smtClean="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a:t>
            </a:fld>
            <a:endParaRPr lang="de-DE"/>
          </a:p>
        </p:txBody>
      </p:sp>
      <p:sp>
        <p:nvSpPr>
          <p:cNvPr id="10" name="Inhaltsplatzhalter 9"/>
          <p:cNvSpPr>
            <a:spLocks noGrp="1"/>
          </p:cNvSpPr>
          <p:nvPr>
            <p:ph sz="half" idx="2"/>
          </p:nvPr>
        </p:nvSpPr>
        <p:spPr/>
        <p:txBody>
          <a:bodyPr/>
          <a:lstStyle/>
          <a:p>
            <a:endParaRPr lang="de-DE"/>
          </a:p>
        </p:txBody>
      </p:sp>
      <p:pic>
        <p:nvPicPr>
          <p:cNvPr id="5126" name="Picture 6" descr="http://r-spatial.org/images/gi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492896"/>
            <a:ext cx="4320731" cy="22837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16016" y="5013176"/>
            <a:ext cx="3108351"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http://r-spatial.org//2016/11/29/openeo.html</a:t>
            </a:r>
          </a:p>
        </p:txBody>
      </p:sp>
    </p:spTree>
    <p:extLst>
      <p:ext uri="{BB962C8B-B14F-4D97-AF65-F5344CB8AC3E}">
        <p14:creationId xmlns:p14="http://schemas.microsoft.com/office/powerpoint/2010/main" val="2067576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Most </a:t>
            </a:r>
            <a:r>
              <a:rPr lang="de-DE" dirty="0" err="1" smtClean="0"/>
              <a:t>notable</a:t>
            </a:r>
            <a:r>
              <a:rPr lang="de-DE" dirty="0" smtClean="0"/>
              <a:t> </a:t>
            </a:r>
            <a:r>
              <a:rPr lang="de-DE" dirty="0" err="1" smtClean="0"/>
              <a:t>features</a:t>
            </a:r>
            <a:r>
              <a:rPr lang="de-DE" dirty="0" smtClean="0"/>
              <a:t> </a:t>
            </a:r>
            <a:r>
              <a:rPr lang="de-DE" dirty="0" err="1" smtClean="0"/>
              <a:t>of</a:t>
            </a:r>
            <a:r>
              <a:rPr lang="de-DE" dirty="0" smtClean="0"/>
              <a:t> RQGIS</a:t>
            </a:r>
            <a:endParaRPr lang="de-DE" dirty="0"/>
          </a:p>
        </p:txBody>
      </p:sp>
      <p:sp>
        <p:nvSpPr>
          <p:cNvPr id="3" name="Inhaltsplatzhalter 2"/>
          <p:cNvSpPr>
            <a:spLocks noGrp="1"/>
          </p:cNvSpPr>
          <p:nvPr>
            <p:ph idx="1"/>
          </p:nvPr>
        </p:nvSpPr>
        <p:spPr/>
        <p:txBody>
          <a:bodyPr/>
          <a:lstStyle/>
          <a:p>
            <a:r>
              <a:rPr lang="de-DE" dirty="0" smtClean="0"/>
              <a:t>QGIS </a:t>
            </a:r>
            <a:r>
              <a:rPr lang="de-DE" dirty="0" err="1" smtClean="0"/>
              <a:t>geoalgorithms</a:t>
            </a:r>
            <a:endParaRPr lang="de-DE" dirty="0" smtClean="0"/>
          </a:p>
          <a:p>
            <a:r>
              <a:rPr lang="de-DE" dirty="0" smtClean="0"/>
              <a:t>Access </a:t>
            </a:r>
            <a:r>
              <a:rPr lang="de-DE" dirty="0" err="1" smtClean="0"/>
              <a:t>to</a:t>
            </a:r>
            <a:r>
              <a:rPr lang="de-DE" dirty="0" smtClean="0"/>
              <a:t> </a:t>
            </a:r>
            <a:r>
              <a:rPr lang="de-DE" dirty="0" err="1" smtClean="0"/>
              <a:t>hundreds</a:t>
            </a:r>
            <a:r>
              <a:rPr lang="de-DE" dirty="0" smtClean="0"/>
              <a:t> </a:t>
            </a:r>
            <a:r>
              <a:rPr lang="de-DE" dirty="0" err="1" smtClean="0"/>
              <a:t>of</a:t>
            </a:r>
            <a:r>
              <a:rPr lang="de-DE" dirty="0" smtClean="0"/>
              <a:t> </a:t>
            </a:r>
            <a:r>
              <a:rPr lang="de-DE" dirty="0" err="1" smtClean="0"/>
              <a:t>further</a:t>
            </a:r>
            <a:r>
              <a:rPr lang="de-DE" dirty="0" smtClean="0"/>
              <a:t> </a:t>
            </a:r>
            <a:r>
              <a:rPr lang="de-DE" dirty="0" err="1" smtClean="0"/>
              <a:t>geoalgorithms</a:t>
            </a:r>
            <a:r>
              <a:rPr lang="de-DE" dirty="0" smtClean="0"/>
              <a:t>, </a:t>
            </a:r>
            <a:r>
              <a:rPr lang="de-DE" dirty="0" err="1" smtClean="0"/>
              <a:t>especially</a:t>
            </a:r>
            <a:r>
              <a:rPr lang="de-DE" dirty="0" smtClean="0"/>
              <a:t> SAGA- </a:t>
            </a:r>
            <a:r>
              <a:rPr lang="de-DE" dirty="0" err="1" smtClean="0"/>
              <a:t>and</a:t>
            </a:r>
            <a:r>
              <a:rPr lang="de-DE" dirty="0" smtClean="0"/>
              <a:t> GRASS-</a:t>
            </a:r>
            <a:r>
              <a:rPr lang="de-DE" dirty="0" err="1" smtClean="0"/>
              <a:t>geoalgorithms</a:t>
            </a:r>
            <a:endParaRPr lang="de-DE" dirty="0" smtClean="0"/>
          </a:p>
          <a:p>
            <a:r>
              <a:rPr lang="de-DE" dirty="0" smtClean="0"/>
              <a:t>R </a:t>
            </a:r>
            <a:r>
              <a:rPr lang="de-DE" dirty="0" err="1" smtClean="0"/>
              <a:t>users</a:t>
            </a:r>
            <a:r>
              <a:rPr lang="de-DE" dirty="0" smtClean="0"/>
              <a:t> </a:t>
            </a:r>
            <a:r>
              <a:rPr lang="de-DE" dirty="0" err="1" smtClean="0"/>
              <a:t>can</a:t>
            </a:r>
            <a:r>
              <a:rPr lang="de-DE" dirty="0" smtClean="0"/>
              <a:t> </a:t>
            </a:r>
            <a:r>
              <a:rPr lang="de-DE" dirty="0" err="1" smtClean="0"/>
              <a:t>stay</a:t>
            </a:r>
            <a:r>
              <a:rPr lang="de-DE" dirty="0" smtClean="0"/>
              <a:t> in </a:t>
            </a:r>
            <a:r>
              <a:rPr lang="de-DE" dirty="0" err="1" smtClean="0"/>
              <a:t>their</a:t>
            </a:r>
            <a:r>
              <a:rPr lang="de-DE" dirty="0" smtClean="0"/>
              <a:t> </a:t>
            </a:r>
            <a:r>
              <a:rPr lang="de-DE" dirty="0" err="1" smtClean="0"/>
              <a:t>environment</a:t>
            </a:r>
            <a:r>
              <a:rPr lang="de-DE" dirty="0" smtClean="0"/>
              <a:t> </a:t>
            </a:r>
            <a:r>
              <a:rPr lang="de-DE" dirty="0" err="1" smtClean="0"/>
              <a:t>without</a:t>
            </a:r>
            <a:r>
              <a:rPr lang="de-DE" dirty="0" smtClean="0"/>
              <a:t> </a:t>
            </a:r>
            <a:r>
              <a:rPr lang="de-DE" dirty="0" err="1" smtClean="0"/>
              <a:t>having</a:t>
            </a:r>
            <a:r>
              <a:rPr lang="de-DE" dirty="0" smtClean="0"/>
              <a:t> </a:t>
            </a:r>
            <a:r>
              <a:rPr lang="de-DE" dirty="0" err="1" smtClean="0"/>
              <a:t>to</a:t>
            </a:r>
            <a:r>
              <a:rPr lang="de-DE" dirty="0" smtClean="0"/>
              <a:t> </a:t>
            </a:r>
            <a:r>
              <a:rPr lang="de-DE" dirty="0" err="1" smtClean="0"/>
              <a:t>touch</a:t>
            </a:r>
            <a:r>
              <a:rPr lang="de-DE" dirty="0" smtClean="0"/>
              <a:t> Python</a:t>
            </a:r>
          </a:p>
          <a:p>
            <a:r>
              <a:rPr lang="de-DE" dirty="0" smtClean="0"/>
              <a:t>Convenience </a:t>
            </a:r>
            <a:r>
              <a:rPr lang="de-DE" dirty="0" err="1" smtClean="0"/>
              <a:t>functions</a:t>
            </a:r>
            <a:r>
              <a:rPr lang="de-DE" dirty="0" smtClean="0"/>
              <a:t> </a:t>
            </a:r>
            <a:r>
              <a:rPr lang="de-DE" dirty="0" err="1" smtClean="0">
                <a:latin typeface="Courier New" panose="02070309020205020404" pitchFamily="49" charset="0"/>
                <a:cs typeface="Courier New" panose="02070309020205020404" pitchFamily="49" charset="0"/>
              </a:rPr>
              <a:t>open_help</a:t>
            </a:r>
            <a:r>
              <a:rPr lang="de-DE" dirty="0" smtClean="0"/>
              <a:t>, </a:t>
            </a:r>
            <a:r>
              <a:rPr lang="de-DE" dirty="0" err="1" smtClean="0">
                <a:latin typeface="Courier New" panose="02070309020205020404" pitchFamily="49" charset="0"/>
                <a:cs typeface="Courier New" panose="02070309020205020404" pitchFamily="49" charset="0"/>
              </a:rPr>
              <a:t>get_args_man</a:t>
            </a:r>
            <a:r>
              <a:rPr lang="de-DE" dirty="0" smtClean="0"/>
              <a:t> </a:t>
            </a:r>
            <a:r>
              <a:rPr lang="de-DE" dirty="0" err="1" smtClean="0"/>
              <a:t>and</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smtClean="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20</a:t>
            </a:fld>
            <a:endParaRPr lang="de-DE"/>
          </a:p>
        </p:txBody>
      </p:sp>
    </p:spTree>
    <p:extLst>
      <p:ext uri="{BB962C8B-B14F-4D97-AF65-F5344CB8AC3E}">
        <p14:creationId xmlns:p14="http://schemas.microsoft.com/office/powerpoint/2010/main" val="377003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RSAGA </a:t>
            </a:r>
            <a:r>
              <a:rPr lang="de-DE" dirty="0" err="1" smtClean="0"/>
              <a:t>interface</a:t>
            </a:r>
            <a:endParaRPr lang="de-DE" dirty="0"/>
          </a:p>
        </p:txBody>
      </p:sp>
      <p:sp>
        <p:nvSpPr>
          <p:cNvPr id="6" name="Inhaltsplatzhalter 5"/>
          <p:cNvSpPr>
            <a:spLocks noGrp="1"/>
          </p:cNvSpPr>
          <p:nvPr>
            <p:ph sz="half" idx="1"/>
          </p:nvPr>
        </p:nvSpPr>
        <p:spPr/>
        <p:txBody>
          <a:bodyPr/>
          <a:lstStyle/>
          <a:p>
            <a:endParaRPr lang="en-US" dirty="0" smtClean="0"/>
          </a:p>
          <a:p>
            <a:endParaRPr lang="en-US" dirty="0"/>
          </a:p>
          <a:p>
            <a:r>
              <a:rPr lang="en-US" dirty="0" smtClean="0"/>
              <a:t>The </a:t>
            </a:r>
            <a:r>
              <a:rPr lang="en-US" dirty="0"/>
              <a:t>RSAGA package provides R </a:t>
            </a:r>
            <a:r>
              <a:rPr lang="en-US" dirty="0" err="1"/>
              <a:t>geocomputing</a:t>
            </a:r>
            <a:r>
              <a:rPr lang="en-US" dirty="0"/>
              <a:t> functions that make use of the command line interface of SAGA GIS, </a:t>
            </a:r>
            <a:r>
              <a:rPr lang="en-US" dirty="0">
                <a:latin typeface="Courier New" panose="02070309020205020404" pitchFamily="49" charset="0"/>
                <a:cs typeface="Courier New" panose="02070309020205020404" pitchFamily="49" charset="0"/>
              </a:rPr>
              <a:t>saga_cmd.exe</a:t>
            </a:r>
            <a:r>
              <a:rPr lang="en-US" dirty="0"/>
              <a:t>, to execute SAGA GIS modules.</a:t>
            </a:r>
            <a:endParaRPr lang="de-DE" dirty="0"/>
          </a:p>
          <a:p>
            <a:endParaRPr lang="de-DE" dirty="0"/>
          </a:p>
        </p:txBody>
      </p:sp>
      <p:pic>
        <p:nvPicPr>
          <p:cNvPr id="8" name="Inhaltsplatzhalt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24466"/>
            <a:ext cx="4038600" cy="3277430"/>
          </a:xfrm>
        </p:spPr>
      </p:pic>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21</a:t>
            </a:fld>
            <a:endParaRPr lang="de-DE"/>
          </a:p>
        </p:txBody>
      </p:sp>
    </p:spTree>
    <p:extLst>
      <p:ext uri="{BB962C8B-B14F-4D97-AF65-F5344CB8AC3E}">
        <p14:creationId xmlns:p14="http://schemas.microsoft.com/office/powerpoint/2010/main" val="34243818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RSAGA </a:t>
            </a:r>
            <a:r>
              <a:rPr lang="de-DE" dirty="0" err="1" smtClean="0"/>
              <a:t>structure</a:t>
            </a:r>
            <a:endParaRPr lang="de-DE" dirty="0"/>
          </a:p>
        </p:txBody>
      </p:sp>
      <p:sp>
        <p:nvSpPr>
          <p:cNvPr id="3" name="Inhaltsplatzhalter 2"/>
          <p:cNvSpPr>
            <a:spLocks noGrp="1"/>
          </p:cNvSpPr>
          <p:nvPr>
            <p:ph idx="1"/>
          </p:nvPr>
        </p:nvSpPr>
        <p:spPr/>
        <p:txBody>
          <a:bodyPr>
            <a:normAutofit/>
          </a:bodyPr>
          <a:lstStyle/>
          <a:p>
            <a:pPr marL="0" indent="0">
              <a:buNone/>
            </a:pPr>
            <a:r>
              <a:rPr lang="de-DE" b="1" dirty="0" err="1"/>
              <a:t>Geoprocessing</a:t>
            </a:r>
            <a:r>
              <a:rPr lang="de-DE" b="1" dirty="0"/>
              <a:t> </a:t>
            </a:r>
            <a:r>
              <a:rPr lang="de-DE" b="1" dirty="0" err="1" smtClean="0"/>
              <a:t>environment</a:t>
            </a:r>
            <a:endParaRPr lang="de-DE" dirty="0"/>
          </a:p>
          <a:p>
            <a:r>
              <a:rPr lang="en-US" dirty="0" smtClean="0"/>
              <a:t>List </a:t>
            </a:r>
            <a:r>
              <a:rPr lang="en-US" dirty="0"/>
              <a:t>data structure with information on working directory, location of</a:t>
            </a:r>
          </a:p>
          <a:p>
            <a:pPr marL="0" indent="0">
              <a:buNone/>
            </a:pPr>
            <a:r>
              <a:rPr lang="de-DE" dirty="0"/>
              <a:t>SAGA GIS </a:t>
            </a:r>
            <a:r>
              <a:rPr lang="de-DE" dirty="0" err="1"/>
              <a:t>binaries</a:t>
            </a:r>
            <a:r>
              <a:rPr lang="de-DE" dirty="0"/>
              <a:t>, etc.</a:t>
            </a:r>
          </a:p>
          <a:p>
            <a:pPr marL="0" indent="0">
              <a:buNone/>
            </a:pPr>
            <a:r>
              <a:rPr lang="de-DE" b="1" dirty="0" err="1" smtClean="0"/>
              <a:t>Geoprocessor</a:t>
            </a:r>
            <a:r>
              <a:rPr lang="de-DE" b="1" dirty="0" smtClean="0"/>
              <a:t> </a:t>
            </a:r>
            <a:r>
              <a:rPr lang="de-DE" dirty="0"/>
              <a:t>(</a:t>
            </a:r>
            <a:r>
              <a:rPr lang="de-DE" dirty="0" err="1"/>
              <a:t>using</a:t>
            </a:r>
            <a:r>
              <a:rPr lang="de-DE" dirty="0"/>
              <a:t> SAGA GIS</a:t>
            </a:r>
            <a:r>
              <a:rPr lang="de-DE" dirty="0" smtClean="0"/>
              <a:t>)</a:t>
            </a:r>
            <a:endParaRPr lang="de-DE" dirty="0"/>
          </a:p>
          <a:p>
            <a:r>
              <a:rPr lang="en-US" dirty="0" smtClean="0"/>
              <a:t>Workhorse </a:t>
            </a:r>
            <a:r>
              <a:rPr lang="en-US" dirty="0"/>
              <a:t>that calls SAGA GIS and provides low-level access to all</a:t>
            </a:r>
          </a:p>
          <a:p>
            <a:pPr marL="0" indent="0">
              <a:buNone/>
            </a:pPr>
            <a:r>
              <a:rPr lang="de-DE" dirty="0"/>
              <a:t>SAGA GIS </a:t>
            </a:r>
            <a:r>
              <a:rPr lang="de-DE" dirty="0" err="1"/>
              <a:t>modules</a:t>
            </a:r>
            <a:endParaRPr lang="de-DE" dirty="0"/>
          </a:p>
          <a:p>
            <a:pPr marL="0" indent="0">
              <a:buNone/>
            </a:pPr>
            <a:r>
              <a:rPr lang="en-US" b="1" dirty="0" smtClean="0"/>
              <a:t>User-level </a:t>
            </a:r>
            <a:r>
              <a:rPr lang="en-US" b="1" dirty="0"/>
              <a:t>interface functions </a:t>
            </a:r>
            <a:r>
              <a:rPr lang="en-US" dirty="0"/>
              <a:t>(using SAGA GIS):</a:t>
            </a:r>
          </a:p>
          <a:p>
            <a:r>
              <a:rPr lang="de-DE" dirty="0" smtClean="0"/>
              <a:t>e.g</a:t>
            </a:r>
            <a:r>
              <a:rPr lang="de-DE" dirty="0"/>
              <a:t>., </a:t>
            </a:r>
            <a:r>
              <a:rPr lang="de-DE" dirty="0" err="1">
                <a:latin typeface="Courier New" panose="02070309020205020404" pitchFamily="49" charset="0"/>
                <a:cs typeface="Courier New" panose="02070309020205020404" pitchFamily="49" charset="0"/>
              </a:rPr>
              <a:t>rsaga.local.morphometry</a:t>
            </a:r>
            <a:r>
              <a:rPr lang="de-DE" dirty="0"/>
              <a:t>, </a:t>
            </a:r>
            <a:r>
              <a:rPr lang="de-DE" dirty="0" err="1">
                <a:latin typeface="Courier New" panose="02070309020205020404" pitchFamily="49" charset="0"/>
                <a:cs typeface="Courier New" panose="02070309020205020404" pitchFamily="49" charset="0"/>
              </a:rPr>
              <a:t>rsaga.hillshade</a:t>
            </a:r>
            <a:endParaRPr lang="de-DE" dirty="0">
              <a:latin typeface="Courier New" panose="02070309020205020404" pitchFamily="49" charset="0"/>
              <a:cs typeface="Courier New" panose="02070309020205020404" pitchFamily="49" charset="0"/>
            </a:endParaRPr>
          </a:p>
          <a:p>
            <a:pPr marL="0" indent="0">
              <a:buNone/>
            </a:pPr>
            <a:r>
              <a:rPr lang="en-US" b="1" dirty="0" smtClean="0"/>
              <a:t>Local </a:t>
            </a:r>
            <a:r>
              <a:rPr lang="en-US" b="1" dirty="0"/>
              <a:t>and focal functions </a:t>
            </a:r>
            <a:r>
              <a:rPr lang="en-US" dirty="0"/>
              <a:t>(written in R):</a:t>
            </a:r>
          </a:p>
          <a:p>
            <a:r>
              <a:rPr lang="de-DE" dirty="0" smtClean="0"/>
              <a:t>e.g</a:t>
            </a:r>
            <a:r>
              <a:rPr lang="de-DE" dirty="0"/>
              <a:t>., </a:t>
            </a:r>
            <a:r>
              <a:rPr lang="de-DE" dirty="0" err="1">
                <a:latin typeface="Courier New" panose="02070309020205020404" pitchFamily="49" charset="0"/>
                <a:cs typeface="Courier New" panose="02070309020205020404" pitchFamily="49" charset="0"/>
              </a:rPr>
              <a:t>multi.focal.function</a:t>
            </a:r>
            <a:r>
              <a:rPr lang="de-DE" dirty="0"/>
              <a:t>, </a:t>
            </a:r>
            <a:r>
              <a:rPr lang="de-DE" dirty="0" err="1">
                <a:latin typeface="Courier New" panose="02070309020205020404" pitchFamily="49" charset="0"/>
                <a:cs typeface="Courier New" panose="02070309020205020404" pitchFamily="49" charset="0"/>
              </a:rPr>
              <a:t>grid.predict</a:t>
            </a:r>
            <a:endParaRPr lang="de-DE" dirty="0">
              <a:latin typeface="Courier New" panose="02070309020205020404" pitchFamily="49" charset="0"/>
              <a:cs typeface="Courier New" panose="02070309020205020404" pitchFamily="49" charset="0"/>
            </a:endParaRPr>
          </a:p>
          <a:p>
            <a:pPr marL="0" indent="0">
              <a:buNone/>
            </a:pPr>
            <a:r>
              <a:rPr lang="en-US" b="1" dirty="0" smtClean="0"/>
              <a:t>Utility </a:t>
            </a:r>
            <a:r>
              <a:rPr lang="en-US" b="1" dirty="0"/>
              <a:t>functions </a:t>
            </a:r>
            <a:r>
              <a:rPr lang="en-US" dirty="0"/>
              <a:t>(written in R):</a:t>
            </a:r>
          </a:p>
          <a:p>
            <a:r>
              <a:rPr lang="de-DE" dirty="0" smtClean="0"/>
              <a:t>e.g</a:t>
            </a:r>
            <a:r>
              <a:rPr lang="de-DE" dirty="0"/>
              <a:t>., </a:t>
            </a:r>
            <a:r>
              <a:rPr lang="de-DE" dirty="0" err="1">
                <a:latin typeface="Courier New" panose="02070309020205020404" pitchFamily="49" charset="0"/>
                <a:cs typeface="Courier New" panose="02070309020205020404" pitchFamily="49" charset="0"/>
              </a:rPr>
              <a:t>pick.from.ascii.grid</a:t>
            </a:r>
            <a:endParaRPr lang="de-DE" dirty="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22</a:t>
            </a:fld>
            <a:endParaRPr lang="de-DE"/>
          </a:p>
        </p:txBody>
      </p:sp>
    </p:spTree>
    <p:extLst>
      <p:ext uri="{BB962C8B-B14F-4D97-AF65-F5344CB8AC3E}">
        <p14:creationId xmlns:p14="http://schemas.microsoft.com/office/powerpoint/2010/main" val="2974954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a:t>
            </a:r>
            <a:r>
              <a:rPr lang="de-DE" dirty="0" err="1" smtClean="0"/>
              <a:t>gis</a:t>
            </a:r>
            <a:r>
              <a:rPr lang="de-DE" dirty="0" smtClean="0"/>
              <a:t> </a:t>
            </a:r>
            <a:r>
              <a:rPr lang="de-DE" dirty="0" err="1" smtClean="0"/>
              <a:t>Examples</a:t>
            </a:r>
            <a:endParaRPr lang="de-DE" dirty="0"/>
          </a:p>
        </p:txBody>
      </p:sp>
      <p:sp>
        <p:nvSpPr>
          <p:cNvPr id="7" name="Textplatzhalter 6"/>
          <p:cNvSpPr>
            <a:spLocks noGrp="1"/>
          </p:cNvSpPr>
          <p:nvPr>
            <p:ph type="body" idx="1"/>
          </p:nvPr>
        </p:nvSpPr>
        <p:spPr/>
        <p:txBody>
          <a:bodyPr/>
          <a:lstStyle/>
          <a:p>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23</a:t>
            </a:fld>
            <a:endParaRPr lang="de-DE"/>
          </a:p>
        </p:txBody>
      </p:sp>
      <p:pic>
        <p:nvPicPr>
          <p:cNvPr id="8"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617" y="2783953"/>
            <a:ext cx="2066434" cy="1437135"/>
          </a:xfrm>
          <a:prstGeom prst="rect">
            <a:avLst/>
          </a:prstGeom>
        </p:spPr>
      </p:pic>
      <p:pic>
        <p:nvPicPr>
          <p:cNvPr id="10" name="Picture 2" descr="http://www.esri.com/news/arcuser/0610/graphics/mosaicdataset_1-lg.jpg"/>
          <p:cNvPicPr>
            <a:picLocks noChangeAspect="1" noChangeArrowheads="1"/>
          </p:cNvPicPr>
          <p:nvPr/>
        </p:nvPicPr>
        <p:blipFill rotWithShape="1">
          <a:blip r:embed="rId3">
            <a:extLst>
              <a:ext uri="{28A0092B-C50C-407E-A947-70E740481C1C}">
                <a14:useLocalDpi xmlns:a14="http://schemas.microsoft.com/office/drawing/2010/main" val="0"/>
              </a:ext>
            </a:extLst>
          </a:blip>
          <a:srcRect r="68993" b="49576"/>
          <a:stretch/>
        </p:blipFill>
        <p:spPr bwMode="auto">
          <a:xfrm>
            <a:off x="528048" y="2917463"/>
            <a:ext cx="1451664" cy="11596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notebook with analytics"/>
          <p:cNvPicPr>
            <a:picLocks noChangeAspect="1" noChangeArrowheads="1"/>
          </p:cNvPicPr>
          <p:nvPr/>
        </p:nvPicPr>
        <p:blipFill rotWithShape="1">
          <a:blip r:embed="rId4">
            <a:extLst>
              <a:ext uri="{28A0092B-C50C-407E-A947-70E740481C1C}">
                <a14:useLocalDpi xmlns:a14="http://schemas.microsoft.com/office/drawing/2010/main" val="0"/>
              </a:ext>
            </a:extLst>
          </a:blip>
          <a:srcRect l="57380" t="18670"/>
          <a:stretch/>
        </p:blipFill>
        <p:spPr bwMode="auto">
          <a:xfrm>
            <a:off x="4139956" y="2683098"/>
            <a:ext cx="1013508" cy="1465982"/>
          </a:xfrm>
          <a:prstGeom prst="rect">
            <a:avLst/>
          </a:prstGeom>
          <a:noFill/>
          <a:extLst>
            <a:ext uri="{909E8E84-426E-40DD-AFC4-6F175D3DCCD1}">
              <a14:hiddenFill xmlns:a14="http://schemas.microsoft.com/office/drawing/2010/main">
                <a:solidFill>
                  <a:srgbClr val="FFFFFF"/>
                </a:solidFill>
              </a14:hiddenFill>
            </a:ext>
          </a:extLst>
        </p:spPr>
      </p:pic>
      <p:sp>
        <p:nvSpPr>
          <p:cNvPr id="14" name="Interaktive Schaltfläche: Anpassen 13">
            <a:hlinkClick r:id="rId5" action="ppaction://hlinksldjump" highlightClick="1"/>
          </p:cNvPr>
          <p:cNvSpPr/>
          <p:nvPr/>
        </p:nvSpPr>
        <p:spPr>
          <a:xfrm>
            <a:off x="6915738" y="5753988"/>
            <a:ext cx="1285800" cy="483324"/>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1200" dirty="0" smtClean="0">
                <a:latin typeface="Helvetica" panose="020B0604020202020204" pitchFamily="34" charset="0"/>
                <a:cs typeface="Helvetica" panose="020B0604020202020204" pitchFamily="34" charset="0"/>
              </a:rPr>
              <a:t>Jump </a:t>
            </a:r>
            <a:r>
              <a:rPr lang="de-DE" sz="1200" dirty="0" err="1" smtClean="0">
                <a:latin typeface="Helvetica" panose="020B0604020202020204" pitchFamily="34" charset="0"/>
                <a:cs typeface="Helvetica" panose="020B0604020202020204" pitchFamily="34" charset="0"/>
              </a:rPr>
              <a:t>to</a:t>
            </a:r>
            <a:r>
              <a:rPr lang="de-DE" sz="1200" dirty="0" smtClean="0">
                <a:latin typeface="Helvetica" panose="020B0604020202020204" pitchFamily="34" charset="0"/>
                <a:cs typeface="Helvetica" panose="020B0604020202020204" pitchFamily="34" charset="0"/>
              </a:rPr>
              <a:t> Navigation</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71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457200" y="186956"/>
            <a:ext cx="8229600" cy="1143000"/>
          </a:xfrm>
        </p:spPr>
        <p:txBody>
          <a:bodyPr/>
          <a:lstStyle/>
          <a:p>
            <a:r>
              <a:rPr lang="de-DE" dirty="0" smtClean="0"/>
              <a:t>Study </a:t>
            </a:r>
            <a:r>
              <a:rPr lang="de-DE" dirty="0" err="1" smtClean="0"/>
              <a:t>area</a:t>
            </a:r>
            <a:r>
              <a:rPr lang="de-DE" dirty="0" smtClean="0"/>
              <a:t> – Mount </a:t>
            </a:r>
            <a:r>
              <a:rPr lang="de-DE" dirty="0" err="1" smtClean="0"/>
              <a:t>Mongón</a:t>
            </a:r>
            <a:endParaRPr lang="de-DE" dirty="0"/>
          </a:p>
        </p:txBody>
      </p:sp>
      <p:sp>
        <p:nvSpPr>
          <p:cNvPr id="2" name="Foliennummernplatzhalter 1"/>
          <p:cNvSpPr>
            <a:spLocks noGrp="1"/>
          </p:cNvSpPr>
          <p:nvPr>
            <p:ph type="sldNum" sz="quarter" idx="12"/>
          </p:nvPr>
        </p:nvSpPr>
        <p:spPr/>
        <p:txBody>
          <a:bodyPr/>
          <a:lstStyle/>
          <a:p>
            <a:fld id="{93BE9175-0DA4-4A94-B7A1-D93B90D72478}" type="slidenum">
              <a:rPr lang="de-DE" smtClean="0"/>
              <a:t>24</a:t>
            </a:fld>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85" y="2152975"/>
            <a:ext cx="3600450" cy="3588389"/>
          </a:xfrm>
          <a:prstGeom prst="rect">
            <a:avLst/>
          </a:prstGeom>
        </p:spPr>
      </p:pic>
      <p:sp>
        <p:nvSpPr>
          <p:cNvPr id="7" name="Ellipse 6"/>
          <p:cNvSpPr/>
          <p:nvPr/>
        </p:nvSpPr>
        <p:spPr>
          <a:xfrm>
            <a:off x="2352785" y="3796479"/>
            <a:ext cx="171450" cy="1714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8" name="Textfeld 7"/>
          <p:cNvSpPr txBox="1"/>
          <p:nvPr/>
        </p:nvSpPr>
        <p:spPr>
          <a:xfrm>
            <a:off x="2374310" y="4010747"/>
            <a:ext cx="950026" cy="323165"/>
          </a:xfrm>
          <a:prstGeom prst="rect">
            <a:avLst/>
          </a:prstGeom>
          <a:solidFill>
            <a:schemeClr val="bg1">
              <a:alpha val="50000"/>
            </a:schemeClr>
          </a:solidFill>
        </p:spPr>
        <p:txBody>
          <a:bodyPr wrap="square" rtlCol="0">
            <a:spAutoFit/>
          </a:bodyPr>
          <a:lstStyle/>
          <a:p>
            <a:r>
              <a:rPr lang="de-DE" sz="1500" dirty="0">
                <a:latin typeface="Helvetica Neue"/>
              </a:rPr>
              <a:t>Mongón</a:t>
            </a:r>
          </a:p>
        </p:txBody>
      </p:sp>
      <p:pic>
        <p:nvPicPr>
          <p:cNvPr id="12" name="Inhaltsplatzhalter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2440" y="2154486"/>
            <a:ext cx="3872911" cy="3394472"/>
          </a:xfrm>
          <a:prstGeom prst="rect">
            <a:avLst/>
          </a:prstGeom>
        </p:spPr>
      </p:pic>
      <p:sp>
        <p:nvSpPr>
          <p:cNvPr id="13" name="Textfeld 12"/>
          <p:cNvSpPr txBox="1"/>
          <p:nvPr/>
        </p:nvSpPr>
        <p:spPr>
          <a:xfrm>
            <a:off x="4635795" y="5580137"/>
            <a:ext cx="1828800" cy="369332"/>
          </a:xfrm>
          <a:prstGeom prst="rect">
            <a:avLst/>
          </a:prstGeom>
          <a:noFill/>
        </p:spPr>
        <p:txBody>
          <a:bodyPr wrap="square" rtlCol="0">
            <a:spAutoFit/>
          </a:bodyPr>
          <a:lstStyle/>
          <a:p>
            <a:r>
              <a:rPr lang="de-DE" sz="900" dirty="0"/>
              <a:t>Source: Google Earth.</a:t>
            </a:r>
          </a:p>
          <a:p>
            <a:endParaRPr lang="de-DE" sz="900" dirty="0">
              <a:latin typeface="Helvetica Neue"/>
            </a:endParaRPr>
          </a:p>
        </p:txBody>
      </p:sp>
      <p:pic>
        <p:nvPicPr>
          <p:cNvPr id="14" name="Grafik 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0295" y="3735774"/>
            <a:ext cx="1029001" cy="1098528"/>
          </a:xfrm>
          <a:prstGeom prst="rect">
            <a:avLst/>
          </a:prstGeom>
        </p:spPr>
      </p:pic>
      <p:sp>
        <p:nvSpPr>
          <p:cNvPr id="3" name="Datumsplatzhalter 2"/>
          <p:cNvSpPr>
            <a:spLocks noGrp="1"/>
          </p:cNvSpPr>
          <p:nvPr>
            <p:ph type="dt" sz="half" idx="10"/>
          </p:nvPr>
        </p:nvSpPr>
        <p:spPr/>
        <p:txBody>
          <a:bodyPr/>
          <a:lstStyle/>
          <a:p>
            <a:r>
              <a:rPr lang="de-DE" smtClean="0"/>
              <a:t>EGU 25.04.2017 | Muenchow et al. | R-GIS integration</a:t>
            </a:r>
            <a:endParaRPr lang="de-DE"/>
          </a:p>
        </p:txBody>
      </p:sp>
    </p:spTree>
    <p:extLst>
      <p:ext uri="{BB962C8B-B14F-4D97-AF65-F5344CB8AC3E}">
        <p14:creationId xmlns:p14="http://schemas.microsoft.com/office/powerpoint/2010/main" val="2381430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7"/>
                                      </p:to>
                                    </p:set>
                                    <p:animEffect filter="image" prLst="opacity: 0.7">
                                      <p:cBhvr rctx="IE">
                                        <p:cTn id="7" dur="indefinite"/>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Non-linear </a:t>
            </a:r>
            <a:r>
              <a:rPr lang="de-DE" dirty="0" err="1" smtClean="0"/>
              <a:t>Poisson</a:t>
            </a:r>
            <a:r>
              <a:rPr lang="de-DE" dirty="0" smtClean="0"/>
              <a:t> </a:t>
            </a:r>
            <a:r>
              <a:rPr lang="de-DE" dirty="0" err="1" smtClean="0"/>
              <a:t>model</a:t>
            </a:r>
            <a:endParaRPr lang="de-DE" dirty="0"/>
          </a:p>
        </p:txBody>
      </p:sp>
      <p:sp>
        <p:nvSpPr>
          <p:cNvPr id="7" name="Inhaltsplatzhalter 6"/>
          <p:cNvSpPr>
            <a:spLocks noGrp="1"/>
          </p:cNvSpPr>
          <p:nvPr>
            <p:ph sz="half" idx="1"/>
          </p:nvPr>
        </p:nvSpPr>
        <p:spPr/>
        <p:txBody>
          <a:bodyPr/>
          <a:lstStyle/>
          <a:p>
            <a:pPr marL="0" indent="0">
              <a:buNone/>
            </a:pPr>
            <a:r>
              <a:rPr lang="de-DE" dirty="0" err="1" smtClean="0"/>
              <a:t>Predictors</a:t>
            </a:r>
            <a:r>
              <a:rPr lang="de-DE" dirty="0" smtClean="0"/>
              <a:t>:</a:t>
            </a:r>
          </a:p>
          <a:p>
            <a:pPr>
              <a:buFontTx/>
              <a:buChar char="-"/>
            </a:pPr>
            <a:r>
              <a:rPr lang="de-DE" dirty="0" err="1" smtClean="0"/>
              <a:t>Altitude</a:t>
            </a:r>
            <a:endParaRPr lang="de-DE" dirty="0"/>
          </a:p>
          <a:p>
            <a:pPr>
              <a:buFontTx/>
              <a:buChar char="-"/>
            </a:pPr>
            <a:r>
              <a:rPr lang="de-DE" dirty="0" err="1" smtClean="0"/>
              <a:t>catchment</a:t>
            </a:r>
            <a:r>
              <a:rPr lang="de-DE" dirty="0" smtClean="0"/>
              <a:t> </a:t>
            </a:r>
            <a:r>
              <a:rPr lang="de-DE" dirty="0" err="1" smtClean="0"/>
              <a:t>slope</a:t>
            </a:r>
            <a:endParaRPr lang="de-DE" dirty="0"/>
          </a:p>
          <a:p>
            <a:pPr>
              <a:buFontTx/>
              <a:buChar char="-"/>
            </a:pPr>
            <a:r>
              <a:rPr lang="de-DE" dirty="0" err="1" smtClean="0"/>
              <a:t>catchment</a:t>
            </a:r>
            <a:r>
              <a:rPr lang="de-DE" dirty="0" smtClean="0"/>
              <a:t> </a:t>
            </a:r>
            <a:r>
              <a:rPr lang="de-DE" dirty="0" err="1" smtClean="0"/>
              <a:t>area</a:t>
            </a:r>
            <a:endParaRPr lang="de-DE" dirty="0" smtClean="0"/>
          </a:p>
          <a:p>
            <a:pPr>
              <a:buFontTx/>
              <a:buChar char="-"/>
            </a:pPr>
            <a:r>
              <a:rPr lang="de-DE" dirty="0" smtClean="0"/>
              <a:t>SAGA </a:t>
            </a:r>
            <a:r>
              <a:rPr lang="de-DE" dirty="0" err="1" smtClean="0"/>
              <a:t>wetness</a:t>
            </a:r>
            <a:r>
              <a:rPr lang="de-DE" dirty="0" smtClean="0"/>
              <a:t> </a:t>
            </a:r>
            <a:r>
              <a:rPr lang="de-DE" dirty="0" err="1" smtClean="0"/>
              <a:t>index</a:t>
            </a:r>
            <a:endParaRPr lang="de-DE" dirty="0" smtClean="0"/>
          </a:p>
          <a:p>
            <a:pPr>
              <a:buFontTx/>
              <a:buChar char="-"/>
            </a:pPr>
            <a:r>
              <a:rPr lang="de-DE" dirty="0" err="1" smtClean="0"/>
              <a:t>Curvatures</a:t>
            </a:r>
            <a:endParaRPr lang="de-DE" dirty="0" smtClean="0"/>
          </a:p>
          <a:p>
            <a:pPr>
              <a:buFontTx/>
              <a:buChar char="-"/>
            </a:pPr>
            <a:r>
              <a:rPr lang="de-DE" dirty="0" smtClean="0"/>
              <a:t>solar </a:t>
            </a:r>
            <a:r>
              <a:rPr lang="de-DE" dirty="0" err="1" smtClean="0"/>
              <a:t>radiation</a:t>
            </a:r>
            <a:endParaRPr lang="de-DE" dirty="0" smtClean="0"/>
          </a:p>
          <a:p>
            <a:pPr>
              <a:buFontTx/>
              <a:buChar char="-"/>
            </a:pPr>
            <a:r>
              <a:rPr lang="de-DE" dirty="0" smtClean="0"/>
              <a:t>etc.</a:t>
            </a:r>
            <a:endParaRPr lang="de-DE" dirty="0"/>
          </a:p>
        </p:txBody>
      </p:sp>
      <p:sp>
        <p:nvSpPr>
          <p:cNvPr id="8" name="Inhaltsplatzhalter 7"/>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25</a:t>
            </a:fld>
            <a:endParaRPr lang="de-DE"/>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2382300"/>
            <a:ext cx="3963384" cy="3727385"/>
          </a:xfrm>
          <a:prstGeom prst="rect">
            <a:avLst/>
          </a:prstGeom>
        </p:spPr>
      </p:pic>
      <p:sp>
        <p:nvSpPr>
          <p:cNvPr id="11" name="Freihandform 10"/>
          <p:cNvSpPr/>
          <p:nvPr/>
        </p:nvSpPr>
        <p:spPr>
          <a:xfrm>
            <a:off x="5863935" y="3297927"/>
            <a:ext cx="2296341" cy="1613461"/>
          </a:xfrm>
          <a:custGeom>
            <a:avLst/>
            <a:gdLst>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81718 w 2350513"/>
              <a:gd name="connsiteY6" fmla="*/ 39268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81718 w 2350513"/>
              <a:gd name="connsiteY6" fmla="*/ 39268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1082694 w 2350513"/>
              <a:gd name="connsiteY6" fmla="*/ 252442 h 1610017"/>
              <a:gd name="connsiteX7" fmla="*/ 1189281 w 2350513"/>
              <a:gd name="connsiteY7" fmla="*/ 89757 h 1610017"/>
              <a:gd name="connsiteX8" fmla="*/ 1307087 w 2350513"/>
              <a:gd name="connsiteY8" fmla="*/ 0 h 1610017"/>
              <a:gd name="connsiteX9" fmla="*/ 1374405 w 2350513"/>
              <a:gd name="connsiteY9" fmla="*/ 1122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1985875 w 2350513"/>
              <a:gd name="connsiteY15" fmla="*/ 1447333 h 1610017"/>
              <a:gd name="connsiteX16" fmla="*/ 2036363 w 2350513"/>
              <a:gd name="connsiteY16" fmla="*/ 1486601 h 1610017"/>
              <a:gd name="connsiteX17" fmla="*/ 2350513 w 2350513"/>
              <a:gd name="connsiteY17"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903180 w 2350513"/>
              <a:gd name="connsiteY6" fmla="*/ 387077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1985875 w 2350513"/>
              <a:gd name="connsiteY16" fmla="*/ 1447333 h 1610017"/>
              <a:gd name="connsiteX17" fmla="*/ 2036363 w 2350513"/>
              <a:gd name="connsiteY17" fmla="*/ 1486601 h 1610017"/>
              <a:gd name="connsiteX18" fmla="*/ 2350513 w 2350513"/>
              <a:gd name="connsiteY18"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374405 w 2350513"/>
              <a:gd name="connsiteY10" fmla="*/ 11220 h 1610017"/>
              <a:gd name="connsiteX11" fmla="*/ 1452942 w 2350513"/>
              <a:gd name="connsiteY11" fmla="*/ 168295 h 1610017"/>
              <a:gd name="connsiteX12" fmla="*/ 1542699 w 2350513"/>
              <a:gd name="connsiteY12" fmla="*/ 375858 h 1610017"/>
              <a:gd name="connsiteX13" fmla="*/ 1654896 w 2350513"/>
              <a:gd name="connsiteY13" fmla="*/ 673178 h 1610017"/>
              <a:gd name="connsiteX14" fmla="*/ 1772702 w 2350513"/>
              <a:gd name="connsiteY14" fmla="*/ 976108 h 1610017"/>
              <a:gd name="connsiteX15" fmla="*/ 1901727 w 2350513"/>
              <a:gd name="connsiteY15" fmla="*/ 1307087 h 1610017"/>
              <a:gd name="connsiteX16" fmla="*/ 2036363 w 2350513"/>
              <a:gd name="connsiteY16" fmla="*/ 1486601 h 1610017"/>
              <a:gd name="connsiteX17" fmla="*/ 2350513 w 2350513"/>
              <a:gd name="connsiteY17"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2036363 w 2350513"/>
              <a:gd name="connsiteY15" fmla="*/ 1486601 h 1610017"/>
              <a:gd name="connsiteX16" fmla="*/ 2350513 w 2350513"/>
              <a:gd name="connsiteY16" fmla="*/ 1610017 h 1610017"/>
              <a:gd name="connsiteX0" fmla="*/ 0 w 2350513"/>
              <a:gd name="connsiteY0" fmla="*/ 1335136 h 1610017"/>
              <a:gd name="connsiteX1" fmla="*/ 162684 w 2350513"/>
              <a:gd name="connsiteY1" fmla="*/ 1082695 h 1610017"/>
              <a:gd name="connsiteX2" fmla="*/ 286100 w 2350513"/>
              <a:gd name="connsiteY2" fmla="*/ 897571 h 1610017"/>
              <a:gd name="connsiteX3" fmla="*/ 364638 w 2350513"/>
              <a:gd name="connsiteY3" fmla="*/ 729276 h 1610017"/>
              <a:gd name="connsiteX4" fmla="*/ 454395 w 2350513"/>
              <a:gd name="connsiteY4" fmla="*/ 650739 h 1610017"/>
              <a:gd name="connsiteX5" fmla="*/ 712446 w 2350513"/>
              <a:gd name="connsiteY5" fmla="*/ 521713 h 1610017"/>
              <a:gd name="connsiteX6" fmla="*/ 862509 w 2350513"/>
              <a:gd name="connsiteY6" fmla="*/ 444578 h 1610017"/>
              <a:gd name="connsiteX7" fmla="*/ 1082694 w 2350513"/>
              <a:gd name="connsiteY7" fmla="*/ 252442 h 1610017"/>
              <a:gd name="connsiteX8" fmla="*/ 1189281 w 2350513"/>
              <a:gd name="connsiteY8" fmla="*/ 89757 h 1610017"/>
              <a:gd name="connsiteX9" fmla="*/ 1307087 w 2350513"/>
              <a:gd name="connsiteY9" fmla="*/ 0 h 1610017"/>
              <a:gd name="connsiteX10" fmla="*/ 1452942 w 2350513"/>
              <a:gd name="connsiteY10" fmla="*/ 168295 h 1610017"/>
              <a:gd name="connsiteX11" fmla="*/ 1542699 w 2350513"/>
              <a:gd name="connsiteY11" fmla="*/ 375858 h 1610017"/>
              <a:gd name="connsiteX12" fmla="*/ 1654896 w 2350513"/>
              <a:gd name="connsiteY12" fmla="*/ 673178 h 1610017"/>
              <a:gd name="connsiteX13" fmla="*/ 1772702 w 2350513"/>
              <a:gd name="connsiteY13" fmla="*/ 976108 h 1610017"/>
              <a:gd name="connsiteX14" fmla="*/ 1901727 w 2350513"/>
              <a:gd name="connsiteY14" fmla="*/ 1307087 h 1610017"/>
              <a:gd name="connsiteX15" fmla="*/ 2036363 w 2350513"/>
              <a:gd name="connsiteY15" fmla="*/ 1486601 h 1610017"/>
              <a:gd name="connsiteX16" fmla="*/ 2350513 w 2350513"/>
              <a:gd name="connsiteY16" fmla="*/ 1610017 h 1610017"/>
              <a:gd name="connsiteX0" fmla="*/ 0 w 2350513"/>
              <a:gd name="connsiteY0" fmla="*/ 1338580 h 1613461"/>
              <a:gd name="connsiteX1" fmla="*/ 162684 w 2350513"/>
              <a:gd name="connsiteY1" fmla="*/ 1086139 h 1613461"/>
              <a:gd name="connsiteX2" fmla="*/ 286100 w 2350513"/>
              <a:gd name="connsiteY2" fmla="*/ 901015 h 1613461"/>
              <a:gd name="connsiteX3" fmla="*/ 364638 w 2350513"/>
              <a:gd name="connsiteY3" fmla="*/ 732720 h 1613461"/>
              <a:gd name="connsiteX4" fmla="*/ 454395 w 2350513"/>
              <a:gd name="connsiteY4" fmla="*/ 654183 h 1613461"/>
              <a:gd name="connsiteX5" fmla="*/ 712446 w 2350513"/>
              <a:gd name="connsiteY5" fmla="*/ 525157 h 1613461"/>
              <a:gd name="connsiteX6" fmla="*/ 862509 w 2350513"/>
              <a:gd name="connsiteY6" fmla="*/ 448022 h 1613461"/>
              <a:gd name="connsiteX7" fmla="*/ 1082694 w 2350513"/>
              <a:gd name="connsiteY7" fmla="*/ 255886 h 1613461"/>
              <a:gd name="connsiteX8" fmla="*/ 1189281 w 2350513"/>
              <a:gd name="connsiteY8" fmla="*/ 93201 h 1613461"/>
              <a:gd name="connsiteX9" fmla="*/ 1307087 w 2350513"/>
              <a:gd name="connsiteY9" fmla="*/ 3444 h 1613461"/>
              <a:gd name="connsiteX10" fmla="*/ 1378669 w 2350513"/>
              <a:gd name="connsiteY10" fmla="*/ 72539 h 1613461"/>
              <a:gd name="connsiteX11" fmla="*/ 1452942 w 2350513"/>
              <a:gd name="connsiteY11" fmla="*/ 171739 h 1613461"/>
              <a:gd name="connsiteX12" fmla="*/ 1542699 w 2350513"/>
              <a:gd name="connsiteY12" fmla="*/ 379302 h 1613461"/>
              <a:gd name="connsiteX13" fmla="*/ 1654896 w 2350513"/>
              <a:gd name="connsiteY13" fmla="*/ 676622 h 1613461"/>
              <a:gd name="connsiteX14" fmla="*/ 1772702 w 2350513"/>
              <a:gd name="connsiteY14" fmla="*/ 979552 h 1613461"/>
              <a:gd name="connsiteX15" fmla="*/ 1901727 w 2350513"/>
              <a:gd name="connsiteY15" fmla="*/ 1310531 h 1613461"/>
              <a:gd name="connsiteX16" fmla="*/ 2036363 w 2350513"/>
              <a:gd name="connsiteY16" fmla="*/ 1490045 h 1613461"/>
              <a:gd name="connsiteX17" fmla="*/ 2350513 w 2350513"/>
              <a:gd name="connsiteY17" fmla="*/ 1613461 h 1613461"/>
              <a:gd name="connsiteX0" fmla="*/ 0 w 2350513"/>
              <a:gd name="connsiteY0" fmla="*/ 1338580 h 1613461"/>
              <a:gd name="connsiteX1" fmla="*/ 162684 w 2350513"/>
              <a:gd name="connsiteY1" fmla="*/ 1086139 h 1613461"/>
              <a:gd name="connsiteX2" fmla="*/ 286100 w 2350513"/>
              <a:gd name="connsiteY2" fmla="*/ 901015 h 1613461"/>
              <a:gd name="connsiteX3" fmla="*/ 364638 w 2350513"/>
              <a:gd name="connsiteY3" fmla="*/ 732720 h 1613461"/>
              <a:gd name="connsiteX4" fmla="*/ 454395 w 2350513"/>
              <a:gd name="connsiteY4" fmla="*/ 654183 h 1613461"/>
              <a:gd name="connsiteX5" fmla="*/ 712446 w 2350513"/>
              <a:gd name="connsiteY5" fmla="*/ 525157 h 1613461"/>
              <a:gd name="connsiteX6" fmla="*/ 862509 w 2350513"/>
              <a:gd name="connsiteY6" fmla="*/ 448022 h 1613461"/>
              <a:gd name="connsiteX7" fmla="*/ 1082694 w 2350513"/>
              <a:gd name="connsiteY7" fmla="*/ 255886 h 1613461"/>
              <a:gd name="connsiteX8" fmla="*/ 1189281 w 2350513"/>
              <a:gd name="connsiteY8" fmla="*/ 93201 h 1613461"/>
              <a:gd name="connsiteX9" fmla="*/ 1307087 w 2350513"/>
              <a:gd name="connsiteY9" fmla="*/ 3444 h 1613461"/>
              <a:gd name="connsiteX10" fmla="*/ 1395909 w 2350513"/>
              <a:gd name="connsiteY10" fmla="*/ 67022 h 1613461"/>
              <a:gd name="connsiteX11" fmla="*/ 1452942 w 2350513"/>
              <a:gd name="connsiteY11" fmla="*/ 171739 h 1613461"/>
              <a:gd name="connsiteX12" fmla="*/ 1542699 w 2350513"/>
              <a:gd name="connsiteY12" fmla="*/ 379302 h 1613461"/>
              <a:gd name="connsiteX13" fmla="*/ 1654896 w 2350513"/>
              <a:gd name="connsiteY13" fmla="*/ 676622 h 1613461"/>
              <a:gd name="connsiteX14" fmla="*/ 1772702 w 2350513"/>
              <a:gd name="connsiteY14" fmla="*/ 979552 h 1613461"/>
              <a:gd name="connsiteX15" fmla="*/ 1901727 w 2350513"/>
              <a:gd name="connsiteY15" fmla="*/ 1310531 h 1613461"/>
              <a:gd name="connsiteX16" fmla="*/ 2036363 w 2350513"/>
              <a:gd name="connsiteY16" fmla="*/ 1490045 h 1613461"/>
              <a:gd name="connsiteX17" fmla="*/ 2350513 w 2350513"/>
              <a:gd name="connsiteY17" fmla="*/ 1613461 h 161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50513" h="1613461">
                <a:moveTo>
                  <a:pt x="0" y="1338580"/>
                </a:moveTo>
                <a:lnTo>
                  <a:pt x="162684" y="1086139"/>
                </a:lnTo>
                <a:lnTo>
                  <a:pt x="286100" y="901015"/>
                </a:lnTo>
                <a:lnTo>
                  <a:pt x="364638" y="732720"/>
                </a:lnTo>
                <a:lnTo>
                  <a:pt x="454395" y="654183"/>
                </a:lnTo>
                <a:lnTo>
                  <a:pt x="712446" y="525157"/>
                </a:lnTo>
                <a:lnTo>
                  <a:pt x="862509" y="448022"/>
                </a:lnTo>
                <a:cubicBezTo>
                  <a:pt x="924217" y="403144"/>
                  <a:pt x="1028232" y="315023"/>
                  <a:pt x="1082694" y="255886"/>
                </a:cubicBezTo>
                <a:lnTo>
                  <a:pt x="1189281" y="93201"/>
                </a:lnTo>
                <a:cubicBezTo>
                  <a:pt x="1226680" y="51127"/>
                  <a:pt x="1276233" y="16533"/>
                  <a:pt x="1307087" y="3444"/>
                </a:cubicBezTo>
                <a:cubicBezTo>
                  <a:pt x="1338652" y="0"/>
                  <a:pt x="1371600" y="38973"/>
                  <a:pt x="1395909" y="67022"/>
                </a:cubicBezTo>
                <a:cubicBezTo>
                  <a:pt x="1420218" y="95071"/>
                  <a:pt x="1425604" y="120612"/>
                  <a:pt x="1452942" y="171739"/>
                </a:cubicBezTo>
                <a:lnTo>
                  <a:pt x="1542699" y="379302"/>
                </a:lnTo>
                <a:lnTo>
                  <a:pt x="1654896" y="676622"/>
                </a:lnTo>
                <a:lnTo>
                  <a:pt x="1772702" y="979552"/>
                </a:lnTo>
                <a:lnTo>
                  <a:pt x="1901727" y="1310531"/>
                </a:lnTo>
                <a:cubicBezTo>
                  <a:pt x="1945670" y="1395613"/>
                  <a:pt x="1961565" y="1439557"/>
                  <a:pt x="2036363" y="1490045"/>
                </a:cubicBezTo>
                <a:lnTo>
                  <a:pt x="2350513" y="1613461"/>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070420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Spatial</a:t>
            </a:r>
            <a:r>
              <a:rPr lang="de-DE" dirty="0" smtClean="0"/>
              <a:t> </a:t>
            </a:r>
            <a:r>
              <a:rPr lang="de-DE" dirty="0" err="1" smtClean="0"/>
              <a:t>prediction</a:t>
            </a:r>
            <a:r>
              <a:rPr lang="de-DE" dirty="0" smtClean="0"/>
              <a:t> </a:t>
            </a:r>
            <a:r>
              <a:rPr lang="de-DE" dirty="0" err="1" smtClean="0"/>
              <a:t>of</a:t>
            </a:r>
            <a:r>
              <a:rPr lang="de-DE" dirty="0" smtClean="0"/>
              <a:t> </a:t>
            </a:r>
            <a:r>
              <a:rPr lang="de-DE" dirty="0" err="1" smtClean="0"/>
              <a:t>alpha</a:t>
            </a:r>
            <a:r>
              <a:rPr lang="de-DE" dirty="0" smtClean="0"/>
              <a:t> </a:t>
            </a:r>
            <a:r>
              <a:rPr lang="de-DE" dirty="0" err="1" smtClean="0"/>
              <a:t>diversity</a:t>
            </a:r>
            <a:endParaRPr lang="de-DE" dirty="0"/>
          </a:p>
        </p:txBody>
      </p:sp>
      <p:pic>
        <p:nvPicPr>
          <p:cNvPr id="6" name="Inhaltsplatzhalt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79712" y="1196752"/>
            <a:ext cx="5139640" cy="5139640"/>
          </a:xfrm>
        </p:spPr>
      </p:pic>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26</a:t>
            </a:fld>
            <a:endParaRPr lang="de-DE"/>
          </a:p>
        </p:txBody>
      </p:sp>
      <p:sp>
        <p:nvSpPr>
          <p:cNvPr id="3" name="Textfeld 2"/>
          <p:cNvSpPr txBox="1"/>
          <p:nvPr/>
        </p:nvSpPr>
        <p:spPr>
          <a:xfrm>
            <a:off x="611560" y="6176337"/>
            <a:ext cx="6651180" cy="276999"/>
          </a:xfrm>
          <a:prstGeom prst="rect">
            <a:avLst/>
          </a:prstGeom>
          <a:noFill/>
        </p:spPr>
        <p:txBody>
          <a:bodyPr wrap="none" rtlCol="0">
            <a:spAutoFit/>
          </a:bodyPr>
          <a:lstStyle/>
          <a:p>
            <a:r>
              <a:rPr lang="en-US" sz="1200" dirty="0" smtClean="0">
                <a:latin typeface="Helvetica" panose="020B0604020202020204" pitchFamily="34" charset="0"/>
                <a:cs typeface="Helvetica" panose="020B0604020202020204" pitchFamily="34" charset="0"/>
              </a:rPr>
              <a:t>Muenchow et al. (2013): Predictive </a:t>
            </a:r>
            <a:r>
              <a:rPr lang="en-US" sz="1200" dirty="0">
                <a:latin typeface="Helvetica" panose="020B0604020202020204" pitchFamily="34" charset="0"/>
                <a:cs typeface="Helvetica" panose="020B0604020202020204" pitchFamily="34" charset="0"/>
              </a:rPr>
              <a:t>mapping of species richness and plant species' </a:t>
            </a:r>
            <a:r>
              <a:rPr lang="en-US" sz="1200" dirty="0" smtClean="0">
                <a:latin typeface="Helvetica" panose="020B0604020202020204" pitchFamily="34" charset="0"/>
                <a:cs typeface="Helvetica" panose="020B0604020202020204" pitchFamily="34" charset="0"/>
              </a:rPr>
              <a:t>distributions.</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42388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Landslide</a:t>
            </a:r>
            <a:r>
              <a:rPr lang="de-DE" dirty="0" smtClean="0"/>
              <a:t> </a:t>
            </a:r>
            <a:r>
              <a:rPr lang="de-DE" dirty="0" err="1" smtClean="0"/>
              <a:t>susceptibility</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27</a:t>
            </a:fld>
            <a:endParaRPr lang="de-DE"/>
          </a:p>
        </p:txBody>
      </p:sp>
      <p:pic>
        <p:nvPicPr>
          <p:cNvPr id="6"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045" y="2132856"/>
            <a:ext cx="4017915" cy="3134604"/>
          </a:xfr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034" y="2060491"/>
            <a:ext cx="4267422" cy="3240717"/>
          </a:xfrm>
          <a:prstGeom prst="rect">
            <a:avLst/>
          </a:prstGeom>
        </p:spPr>
      </p:pic>
      <p:sp>
        <p:nvSpPr>
          <p:cNvPr id="8" name="Textfeld 7"/>
          <p:cNvSpPr txBox="1"/>
          <p:nvPr/>
        </p:nvSpPr>
        <p:spPr>
          <a:xfrm>
            <a:off x="395536" y="6032321"/>
            <a:ext cx="4386137" cy="276999"/>
          </a:xfrm>
          <a:prstGeom prst="rect">
            <a:avLst/>
          </a:prstGeom>
          <a:noFill/>
        </p:spPr>
        <p:txBody>
          <a:bodyPr wrap="none" rtlCol="0">
            <a:spAutoFit/>
          </a:bodyPr>
          <a:lstStyle/>
          <a:p>
            <a:r>
              <a:rPr lang="en-US" sz="1200" dirty="0" smtClean="0">
                <a:latin typeface="Helvetica" panose="020B0604020202020204" pitchFamily="34" charset="0"/>
                <a:cs typeface="Helvetica" panose="020B0604020202020204" pitchFamily="34" charset="0"/>
              </a:rPr>
              <a:t>Brenning et al. (2015): Landslide susceptibility near highways.</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803010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Rock </a:t>
            </a:r>
            <a:r>
              <a:rPr lang="de-DE" dirty="0" err="1" smtClean="0"/>
              <a:t>glaciers</a:t>
            </a:r>
            <a:r>
              <a:rPr lang="de-DE" dirty="0" smtClean="0"/>
              <a:t>/</a:t>
            </a:r>
            <a:r>
              <a:rPr lang="de-DE" dirty="0" err="1" smtClean="0"/>
              <a:t>permafrost</a:t>
            </a:r>
            <a:endParaRPr lang="de-DE" dirty="0"/>
          </a:p>
        </p:txBody>
      </p:sp>
      <p:sp>
        <p:nvSpPr>
          <p:cNvPr id="6" name="Inhaltsplatzhalter 5"/>
          <p:cNvSpPr>
            <a:spLocks noGrp="1"/>
          </p:cNvSpPr>
          <p:nvPr>
            <p:ph sz="half" idx="1"/>
          </p:nvPr>
        </p:nvSpPr>
        <p:spPr/>
        <p:txBody>
          <a:bodyPr/>
          <a:lstStyle/>
          <a:p>
            <a:r>
              <a:rPr lang="de-DE" dirty="0" err="1" smtClean="0"/>
              <a:t>Computation</a:t>
            </a:r>
            <a:r>
              <a:rPr lang="de-DE" dirty="0" smtClean="0"/>
              <a:t> </a:t>
            </a:r>
            <a:r>
              <a:rPr lang="de-DE" dirty="0" err="1" smtClean="0"/>
              <a:t>of</a:t>
            </a:r>
            <a:r>
              <a:rPr lang="de-DE" dirty="0" smtClean="0"/>
              <a:t> </a:t>
            </a:r>
            <a:r>
              <a:rPr lang="de-DE" dirty="0" err="1" smtClean="0"/>
              <a:t>direct</a:t>
            </a:r>
            <a:r>
              <a:rPr lang="de-DE" dirty="0" smtClean="0"/>
              <a:t> </a:t>
            </a:r>
            <a:r>
              <a:rPr lang="de-DE" dirty="0" err="1" smtClean="0"/>
              <a:t>and</a:t>
            </a:r>
            <a:r>
              <a:rPr lang="de-DE" dirty="0" smtClean="0"/>
              <a:t> diffuse </a:t>
            </a:r>
            <a:r>
              <a:rPr lang="de-DE" dirty="0" err="1" smtClean="0"/>
              <a:t>incoming</a:t>
            </a:r>
            <a:r>
              <a:rPr lang="de-DE" dirty="0" smtClean="0"/>
              <a:t> solar </a:t>
            </a:r>
            <a:r>
              <a:rPr lang="de-DE" dirty="0" err="1" smtClean="0"/>
              <a:t>radiation</a:t>
            </a:r>
            <a:r>
              <a:rPr lang="de-DE" dirty="0" smtClean="0"/>
              <a:t> </a:t>
            </a:r>
            <a:r>
              <a:rPr lang="de-DE" dirty="0" err="1" smtClean="0"/>
              <a:t>using</a:t>
            </a:r>
            <a:r>
              <a:rPr lang="de-DE" dirty="0" smtClean="0"/>
              <a:t> RSAGA</a:t>
            </a:r>
            <a:endParaRPr lang="de-DE" dirty="0"/>
          </a:p>
        </p:txBody>
      </p:sp>
      <p:sp>
        <p:nvSpPr>
          <p:cNvPr id="7" name="Inhaltsplatzhalter 6"/>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28</a:t>
            </a:fld>
            <a:endParaRPr lang="de-DE"/>
          </a:p>
        </p:txBody>
      </p:sp>
      <p:pic>
        <p:nvPicPr>
          <p:cNvPr id="8" name="Grafik 7"/>
          <p:cNvPicPr>
            <a:picLocks noChangeAspect="1"/>
          </p:cNvPicPr>
          <p:nvPr/>
        </p:nvPicPr>
        <p:blipFill>
          <a:blip r:embed="rId2"/>
          <a:stretch>
            <a:fillRect/>
          </a:stretch>
        </p:blipFill>
        <p:spPr>
          <a:xfrm>
            <a:off x="5017324" y="1670356"/>
            <a:ext cx="3300352" cy="4433275"/>
          </a:xfrm>
          <a:prstGeom prst="rect">
            <a:avLst/>
          </a:prstGeom>
        </p:spPr>
      </p:pic>
      <p:sp>
        <p:nvSpPr>
          <p:cNvPr id="9" name="Textfeld 8"/>
          <p:cNvSpPr txBox="1"/>
          <p:nvPr/>
        </p:nvSpPr>
        <p:spPr>
          <a:xfrm>
            <a:off x="395536" y="6032321"/>
            <a:ext cx="3853940" cy="276999"/>
          </a:xfrm>
          <a:prstGeom prst="rect">
            <a:avLst/>
          </a:prstGeom>
          <a:noFill/>
        </p:spPr>
        <p:txBody>
          <a:bodyPr wrap="none" rtlCol="0">
            <a:spAutoFit/>
          </a:bodyPr>
          <a:lstStyle/>
          <a:p>
            <a:r>
              <a:rPr lang="en-US" sz="1200" dirty="0" err="1" smtClean="0">
                <a:latin typeface="Helvetica" panose="020B0604020202020204" pitchFamily="34" charset="0"/>
                <a:cs typeface="Helvetica" panose="020B0604020202020204" pitchFamily="34" charset="0"/>
              </a:rPr>
              <a:t>Azócar</a:t>
            </a:r>
            <a:r>
              <a:rPr lang="en-US" sz="1200" dirty="0" smtClean="0">
                <a:latin typeface="Helvetica" panose="020B0604020202020204" pitchFamily="34" charset="0"/>
                <a:cs typeface="Helvetica" panose="020B0604020202020204" pitchFamily="34" charset="0"/>
              </a:rPr>
              <a:t> et al. (2017): Permafrost distribution modeling.</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162927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912" y="1592464"/>
            <a:ext cx="5769088" cy="4531642"/>
          </a:xfrm>
          <a:prstGeom prst="rect">
            <a:avLst/>
          </a:prstGeom>
        </p:spPr>
      </p:pic>
      <p:sp>
        <p:nvSpPr>
          <p:cNvPr id="2" name="Titel 1"/>
          <p:cNvSpPr>
            <a:spLocks noGrp="1"/>
          </p:cNvSpPr>
          <p:nvPr>
            <p:ph type="title"/>
          </p:nvPr>
        </p:nvSpPr>
        <p:spPr/>
        <p:txBody>
          <a:bodyPr/>
          <a:lstStyle/>
          <a:p>
            <a:r>
              <a:rPr lang="de-DE" dirty="0" smtClean="0"/>
              <a:t>Geomarketing</a:t>
            </a:r>
            <a:endParaRPr lang="de-DE" dirty="0"/>
          </a:p>
        </p:txBody>
      </p:sp>
      <p:sp>
        <p:nvSpPr>
          <p:cNvPr id="6" name="Inhaltsplatzhalter 5"/>
          <p:cNvSpPr>
            <a:spLocks noGrp="1"/>
          </p:cNvSpPr>
          <p:nvPr>
            <p:ph sz="half" idx="1"/>
          </p:nvPr>
        </p:nvSpPr>
        <p:spPr/>
        <p:txBody>
          <a:bodyPr/>
          <a:lstStyle/>
          <a:p>
            <a:r>
              <a:rPr lang="de-DE" dirty="0" err="1" smtClean="0"/>
              <a:t>Unioning</a:t>
            </a:r>
            <a:r>
              <a:rPr lang="de-DE" dirty="0" smtClean="0"/>
              <a:t> </a:t>
            </a:r>
            <a:r>
              <a:rPr lang="de-DE" dirty="0" err="1" smtClean="0"/>
              <a:t>postal</a:t>
            </a:r>
            <a:r>
              <a:rPr lang="de-DE" dirty="0" smtClean="0"/>
              <a:t> </a:t>
            </a:r>
            <a:r>
              <a:rPr lang="de-DE" dirty="0" err="1" smtClean="0"/>
              <a:t>code</a:t>
            </a:r>
            <a:r>
              <a:rPr lang="de-DE" dirty="0" smtClean="0"/>
              <a:t> </a:t>
            </a:r>
            <a:r>
              <a:rPr lang="de-DE" dirty="0" err="1" smtClean="0"/>
              <a:t>with</a:t>
            </a:r>
            <a:r>
              <a:rPr lang="de-DE" dirty="0" smtClean="0"/>
              <a:t> </a:t>
            </a:r>
            <a:r>
              <a:rPr lang="de-DE" dirty="0" err="1" smtClean="0"/>
              <a:t>municipality</a:t>
            </a:r>
            <a:r>
              <a:rPr lang="de-DE" dirty="0" smtClean="0"/>
              <a:t> </a:t>
            </a:r>
            <a:r>
              <a:rPr lang="de-DE" dirty="0" err="1" smtClean="0"/>
              <a:t>layers</a:t>
            </a:r>
            <a:endParaRPr lang="de-DE" dirty="0"/>
          </a:p>
        </p:txBody>
      </p:sp>
      <p:sp>
        <p:nvSpPr>
          <p:cNvPr id="7" name="Inhaltsplatzhalter 6"/>
          <p:cNvSpPr>
            <a:spLocks noGrp="1"/>
          </p:cNvSpPr>
          <p:nvPr>
            <p:ph sz="half" idx="2"/>
          </p:nvPr>
        </p:nvSpPr>
        <p:spPr/>
        <p:txBody>
          <a:bodyPr/>
          <a:lstStyle/>
          <a:p>
            <a:endParaRPr lang="de-DE"/>
          </a:p>
        </p:txBody>
      </p:sp>
      <p:sp>
        <p:nvSpPr>
          <p:cNvPr id="4" name="Datumsplatzhalter 3"/>
          <p:cNvSpPr>
            <a:spLocks noGrp="1"/>
          </p:cNvSpPr>
          <p:nvPr>
            <p:ph type="dt" sz="half" idx="10"/>
          </p:nvPr>
        </p:nvSpPr>
        <p:spPr/>
        <p:txBody>
          <a:bodyPr/>
          <a:lstStyle/>
          <a:p>
            <a:r>
              <a:rPr lang="de-DE" dirty="0" smtClean="0"/>
              <a:t>EGU 25.04.2017 | Muenchow et al. | R-GIS </a:t>
            </a:r>
            <a:r>
              <a:rPr lang="de-DE" dirty="0" err="1" smtClean="0"/>
              <a:t>integration</a:t>
            </a:r>
            <a:endParaRPr lang="de-DE" dirty="0"/>
          </a:p>
        </p:txBody>
      </p:sp>
      <p:sp>
        <p:nvSpPr>
          <p:cNvPr id="5" name="Foliennummernplatzhalter 4"/>
          <p:cNvSpPr>
            <a:spLocks noGrp="1"/>
          </p:cNvSpPr>
          <p:nvPr>
            <p:ph type="sldNum" sz="quarter" idx="12"/>
          </p:nvPr>
        </p:nvSpPr>
        <p:spPr/>
        <p:txBody>
          <a:bodyPr/>
          <a:lstStyle/>
          <a:p>
            <a:fld id="{AFDDD188-DC0B-4A34-B4CC-4FC7411B2B39}" type="slidenum">
              <a:rPr lang="de-DE" smtClean="0"/>
              <a:t>29</a:t>
            </a:fld>
            <a:endParaRPr lang="de-DE"/>
          </a:p>
        </p:txBody>
      </p:sp>
    </p:spTree>
    <p:extLst>
      <p:ext uri="{BB962C8B-B14F-4D97-AF65-F5344CB8AC3E}">
        <p14:creationId xmlns:p14="http://schemas.microsoft.com/office/powerpoint/2010/main" val="719914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But:</a:t>
            </a:r>
            <a:endParaRPr lang="de-DE" dirty="0"/>
          </a:p>
        </p:txBody>
      </p:sp>
      <p:sp>
        <p:nvSpPr>
          <p:cNvPr id="8" name="Inhaltsplatzhalter 7"/>
          <p:cNvSpPr>
            <a:spLocks noGrp="1"/>
          </p:cNvSpPr>
          <p:nvPr>
            <p:ph sz="half" idx="1"/>
          </p:nvPr>
        </p:nvSpPr>
        <p:spPr/>
        <p:txBody>
          <a:bodyPr/>
          <a:lstStyle/>
          <a:p>
            <a:r>
              <a:rPr lang="de-DE" dirty="0" smtClean="0"/>
              <a:t>R was </a:t>
            </a:r>
            <a:r>
              <a:rPr lang="de-DE" dirty="0" err="1" smtClean="0"/>
              <a:t>never</a:t>
            </a:r>
            <a:r>
              <a:rPr lang="de-DE" dirty="0" smtClean="0"/>
              <a:t> </a:t>
            </a:r>
            <a:r>
              <a:rPr lang="de-DE" dirty="0" err="1" smtClean="0"/>
              <a:t>designed</a:t>
            </a:r>
            <a:r>
              <a:rPr lang="de-DE" dirty="0" smtClean="0"/>
              <a:t> </a:t>
            </a:r>
            <a:r>
              <a:rPr lang="de-DE" dirty="0" err="1" smtClean="0"/>
              <a:t>as</a:t>
            </a:r>
            <a:r>
              <a:rPr lang="de-DE" dirty="0" smtClean="0"/>
              <a:t> a GIS</a:t>
            </a:r>
          </a:p>
          <a:p>
            <a:r>
              <a:rPr lang="de-DE" dirty="0" err="1" smtClean="0"/>
              <a:t>Computationally</a:t>
            </a:r>
            <a:r>
              <a:rPr lang="de-DE" dirty="0" smtClean="0"/>
              <a:t> </a:t>
            </a:r>
            <a:r>
              <a:rPr lang="de-DE" dirty="0" err="1" smtClean="0"/>
              <a:t>demanding</a:t>
            </a:r>
            <a:r>
              <a:rPr lang="de-DE" dirty="0" smtClean="0"/>
              <a:t> </a:t>
            </a:r>
            <a:r>
              <a:rPr lang="de-DE" dirty="0" err="1" smtClean="0"/>
              <a:t>operations</a:t>
            </a:r>
            <a:endParaRPr lang="de-DE" dirty="0" smtClean="0"/>
          </a:p>
          <a:p>
            <a:r>
              <a:rPr lang="de-DE" dirty="0" err="1" smtClean="0"/>
              <a:t>Missing</a:t>
            </a:r>
            <a:r>
              <a:rPr lang="de-DE" dirty="0" smtClean="0"/>
              <a:t> </a:t>
            </a:r>
            <a:r>
              <a:rPr lang="de-DE" dirty="0" err="1" smtClean="0"/>
              <a:t>geoalgorithms</a:t>
            </a:r>
            <a:endParaRPr lang="de-DE" dirty="0" smtClean="0"/>
          </a:p>
          <a:p>
            <a:endParaRPr lang="de-DE" dirty="0"/>
          </a:p>
        </p:txBody>
      </p:sp>
      <p:pic>
        <p:nvPicPr>
          <p:cNvPr id="10" name="Inhaltsplatzhalt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46876"/>
            <a:ext cx="4038600" cy="4432610"/>
          </a:xfrm>
        </p:spPr>
      </p:pic>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a:t>
            </a:fld>
            <a:endParaRPr lang="de-DE"/>
          </a:p>
        </p:txBody>
      </p:sp>
    </p:spTree>
    <p:extLst>
      <p:ext uri="{BB962C8B-B14F-4D97-AF65-F5344CB8AC3E}">
        <p14:creationId xmlns:p14="http://schemas.microsoft.com/office/powerpoint/2010/main" val="3472793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Further </a:t>
            </a:r>
            <a:r>
              <a:rPr lang="de-DE" dirty="0" err="1" smtClean="0"/>
              <a:t>applications</a:t>
            </a:r>
            <a:endParaRPr lang="de-DE" dirty="0"/>
          </a:p>
        </p:txBody>
      </p:sp>
      <p:sp>
        <p:nvSpPr>
          <p:cNvPr id="7" name="Inhaltsplatzhalter 6"/>
          <p:cNvSpPr>
            <a:spLocks noGrp="1"/>
          </p:cNvSpPr>
          <p:nvPr>
            <p:ph idx="1"/>
          </p:nvPr>
        </p:nvSpPr>
        <p:spPr/>
        <p:txBody>
          <a:bodyPr/>
          <a:lstStyle/>
          <a:p>
            <a:r>
              <a:rPr lang="de-DE" dirty="0" err="1" smtClean="0"/>
              <a:t>Soil</a:t>
            </a:r>
            <a:r>
              <a:rPr lang="de-DE" dirty="0" smtClean="0"/>
              <a:t> </a:t>
            </a:r>
            <a:r>
              <a:rPr lang="de-DE" dirty="0" err="1" smtClean="0"/>
              <a:t>classes</a:t>
            </a:r>
            <a:r>
              <a:rPr lang="de-DE" dirty="0" smtClean="0"/>
              <a:t> </a:t>
            </a:r>
            <a:r>
              <a:rPr lang="de-DE" dirty="0" err="1" smtClean="0"/>
              <a:t>and</a:t>
            </a:r>
            <a:r>
              <a:rPr lang="de-DE" dirty="0" smtClean="0"/>
              <a:t> </a:t>
            </a:r>
            <a:r>
              <a:rPr lang="de-DE" dirty="0" err="1" smtClean="0"/>
              <a:t>mapping</a:t>
            </a:r>
            <a:r>
              <a:rPr lang="de-DE" dirty="0" smtClean="0"/>
              <a:t> (e.g., </a:t>
            </a:r>
            <a:r>
              <a:rPr lang="de-DE" dirty="0" err="1" smtClean="0"/>
              <a:t>Brungard</a:t>
            </a:r>
            <a:r>
              <a:rPr lang="de-DE" dirty="0" smtClean="0"/>
              <a:t> et al. 2015)</a:t>
            </a:r>
          </a:p>
          <a:p>
            <a:r>
              <a:rPr lang="de-DE" dirty="0" smtClean="0"/>
              <a:t>Stream </a:t>
            </a:r>
            <a:r>
              <a:rPr lang="de-DE" dirty="0" err="1" smtClean="0"/>
              <a:t>networks</a:t>
            </a:r>
            <a:r>
              <a:rPr lang="de-DE" dirty="0" smtClean="0"/>
              <a:t> (e.g., Hengl et al. 2010)</a:t>
            </a:r>
          </a:p>
          <a:p>
            <a:r>
              <a:rPr lang="de-DE" dirty="0" err="1" smtClean="0"/>
              <a:t>Climatology</a:t>
            </a:r>
            <a:r>
              <a:rPr lang="de-DE" dirty="0" smtClean="0"/>
              <a:t> (</a:t>
            </a:r>
            <a:r>
              <a:rPr lang="de-DE" dirty="0" err="1" smtClean="0"/>
              <a:t>rainfall</a:t>
            </a:r>
            <a:r>
              <a:rPr lang="de-DE" dirty="0" smtClean="0"/>
              <a:t> </a:t>
            </a:r>
            <a:r>
              <a:rPr lang="de-DE" dirty="0" err="1" smtClean="0"/>
              <a:t>prediction</a:t>
            </a:r>
            <a:r>
              <a:rPr lang="de-DE" dirty="0" smtClean="0"/>
              <a:t>; e.g., Hengl et al. 2010)</a:t>
            </a:r>
          </a:p>
          <a:p>
            <a:r>
              <a:rPr lang="de-DE" dirty="0" err="1" smtClean="0"/>
              <a:t>Archeology</a:t>
            </a:r>
            <a:r>
              <a:rPr lang="de-DE" dirty="0" smtClean="0"/>
              <a:t> (e.g., Borck 2016)</a:t>
            </a:r>
          </a:p>
          <a:p>
            <a:r>
              <a:rPr lang="de-DE" dirty="0" err="1" smtClean="0"/>
              <a:t>Socio-demography</a:t>
            </a:r>
            <a:r>
              <a:rPr lang="de-DE" dirty="0" smtClean="0"/>
              <a:t>(</a:t>
            </a:r>
            <a:r>
              <a:rPr lang="de-DE" dirty="0" err="1" smtClean="0"/>
              <a:t>population</a:t>
            </a:r>
            <a:r>
              <a:rPr lang="de-DE" dirty="0" smtClean="0"/>
              <a:t> </a:t>
            </a:r>
            <a:r>
              <a:rPr lang="de-DE" dirty="0" err="1" smtClean="0"/>
              <a:t>index</a:t>
            </a:r>
            <a:r>
              <a:rPr lang="de-DE" dirty="0" smtClean="0"/>
              <a:t> </a:t>
            </a:r>
            <a:r>
              <a:rPr lang="de-DE" dirty="0" err="1" smtClean="0"/>
              <a:t>prediction</a:t>
            </a:r>
            <a:r>
              <a:rPr lang="de-DE" dirty="0" smtClean="0"/>
              <a:t>; e.g., </a:t>
            </a:r>
            <a:r>
              <a:rPr lang="de-DE" dirty="0" err="1" smtClean="0"/>
              <a:t>Bajat</a:t>
            </a:r>
            <a:r>
              <a:rPr lang="de-DE" dirty="0" smtClean="0"/>
              <a:t> et al. 2012)</a:t>
            </a:r>
          </a:p>
          <a:p>
            <a:r>
              <a:rPr lang="de-DE" dirty="0" smtClean="0"/>
              <a:t>…</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30</a:t>
            </a:fld>
            <a:endParaRPr lang="de-DE"/>
          </a:p>
        </p:txBody>
      </p:sp>
    </p:spTree>
    <p:extLst>
      <p:ext uri="{BB962C8B-B14F-4D97-AF65-F5344CB8AC3E}">
        <p14:creationId xmlns:p14="http://schemas.microsoft.com/office/powerpoint/2010/main" val="36313751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comparing</a:t>
            </a:r>
            <a:r>
              <a:rPr lang="de-DE" dirty="0" smtClean="0"/>
              <a:t> </a:t>
            </a:r>
            <a:r>
              <a:rPr lang="de-DE" dirty="0" err="1" smtClean="0"/>
              <a:t>rqgis</a:t>
            </a:r>
            <a:r>
              <a:rPr lang="de-DE" dirty="0" smtClean="0"/>
              <a:t> </a:t>
            </a:r>
            <a:r>
              <a:rPr lang="de-DE" dirty="0" err="1" smtClean="0"/>
              <a:t>and</a:t>
            </a:r>
            <a:r>
              <a:rPr lang="de-DE" dirty="0" smtClean="0"/>
              <a:t> </a:t>
            </a:r>
            <a:r>
              <a:rPr lang="de-DE" dirty="0" err="1" smtClean="0"/>
              <a:t>rsaga</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31</a:t>
            </a:fld>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260" y="3304618"/>
            <a:ext cx="1420749" cy="674751"/>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538" y="3083767"/>
            <a:ext cx="866893" cy="1116453"/>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60" y="3199081"/>
            <a:ext cx="1151573" cy="885825"/>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610" y="3140379"/>
            <a:ext cx="910121" cy="1003228"/>
          </a:xfrm>
          <a:prstGeom prst="rect">
            <a:avLst/>
          </a:prstGeom>
          <a:noFill/>
          <a:extLst>
            <a:ext uri="{909E8E84-426E-40DD-AFC4-6F175D3DCCD1}">
              <a14:hiddenFill xmlns:a14="http://schemas.microsoft.com/office/drawing/2010/main">
                <a:solidFill>
                  <a:srgbClr val="FFFFFF"/>
                </a:solidFill>
              </a14:hiddenFill>
            </a:ext>
          </a:extLst>
        </p:spPr>
      </p:pic>
      <p:sp>
        <p:nvSpPr>
          <p:cNvPr id="10" name="Interaktive Schaltfläche: Anpassen 9">
            <a:hlinkClick r:id="rId7" action="ppaction://hlinksldjump" highlightClick="1"/>
          </p:cNvPr>
          <p:cNvSpPr/>
          <p:nvPr/>
        </p:nvSpPr>
        <p:spPr>
          <a:xfrm>
            <a:off x="6915738" y="5753988"/>
            <a:ext cx="1285800" cy="483324"/>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1200" dirty="0" smtClean="0">
                <a:latin typeface="Helvetica" panose="020B0604020202020204" pitchFamily="34" charset="0"/>
                <a:cs typeface="Helvetica" panose="020B0604020202020204" pitchFamily="34" charset="0"/>
              </a:rPr>
              <a:t>Jump </a:t>
            </a:r>
            <a:r>
              <a:rPr lang="de-DE" sz="1200" dirty="0" err="1" smtClean="0">
                <a:latin typeface="Helvetica" panose="020B0604020202020204" pitchFamily="34" charset="0"/>
                <a:cs typeface="Helvetica" panose="020B0604020202020204" pitchFamily="34" charset="0"/>
              </a:rPr>
              <a:t>to</a:t>
            </a:r>
            <a:r>
              <a:rPr lang="de-DE" sz="1200" dirty="0" smtClean="0">
                <a:latin typeface="Helvetica" panose="020B0604020202020204" pitchFamily="34" charset="0"/>
                <a:cs typeface="Helvetica" panose="020B0604020202020204" pitchFamily="34" charset="0"/>
              </a:rPr>
              <a:t> Navigation</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697617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RQGIS vs. RSAGA/rgrass7</a:t>
            </a:r>
            <a:endParaRPr lang="de-DE" dirty="0"/>
          </a:p>
        </p:txBody>
      </p:sp>
      <p:sp>
        <p:nvSpPr>
          <p:cNvPr id="7" name="Inhaltsplatzhalter 6"/>
          <p:cNvSpPr>
            <a:spLocks noGrp="1"/>
          </p:cNvSpPr>
          <p:nvPr>
            <p:ph sz="half" idx="1"/>
          </p:nvPr>
        </p:nvSpPr>
        <p:spPr/>
        <p:txBody>
          <a:bodyPr/>
          <a:lstStyle/>
          <a:p>
            <a:r>
              <a:rPr lang="de-DE" dirty="0" smtClean="0"/>
              <a:t>Unified </a:t>
            </a:r>
            <a:r>
              <a:rPr lang="de-DE" dirty="0" err="1" smtClean="0"/>
              <a:t>interface</a:t>
            </a:r>
            <a:r>
              <a:rPr lang="de-DE" dirty="0" smtClean="0"/>
              <a:t> </a:t>
            </a:r>
            <a:r>
              <a:rPr lang="de-DE" dirty="0" err="1" smtClean="0"/>
              <a:t>to</a:t>
            </a:r>
            <a:r>
              <a:rPr lang="de-DE" dirty="0" smtClean="0"/>
              <a:t> SAGA </a:t>
            </a:r>
            <a:r>
              <a:rPr lang="de-DE" dirty="0" err="1" smtClean="0"/>
              <a:t>and</a:t>
            </a:r>
            <a:r>
              <a:rPr lang="de-DE" dirty="0" smtClean="0"/>
              <a:t> GRASS</a:t>
            </a:r>
          </a:p>
          <a:p>
            <a:r>
              <a:rPr lang="de-DE" dirty="0" smtClean="0"/>
              <a:t>Interface </a:t>
            </a:r>
            <a:r>
              <a:rPr lang="de-DE" dirty="0" err="1" smtClean="0"/>
              <a:t>to</a:t>
            </a:r>
            <a:r>
              <a:rPr lang="de-DE" dirty="0" smtClean="0"/>
              <a:t> </a:t>
            </a:r>
            <a:r>
              <a:rPr lang="de-DE" dirty="0" err="1" smtClean="0"/>
              <a:t>further</a:t>
            </a:r>
            <a:r>
              <a:rPr lang="de-DE" dirty="0" smtClean="0"/>
              <a:t> 3rd-party </a:t>
            </a:r>
            <a:r>
              <a:rPr lang="de-DE" dirty="0" err="1" smtClean="0"/>
              <a:t>providers</a:t>
            </a:r>
            <a:endParaRPr lang="de-DE" dirty="0" smtClean="0"/>
          </a:p>
          <a:p>
            <a:r>
              <a:rPr lang="de-DE" dirty="0" err="1" smtClean="0"/>
              <a:t>Easier-to-use</a:t>
            </a:r>
            <a:endParaRPr lang="de-DE" dirty="0"/>
          </a:p>
          <a:p>
            <a:pPr lvl="1"/>
            <a:r>
              <a:rPr lang="de-DE" dirty="0" err="1" smtClean="0">
                <a:latin typeface="Courier New" panose="02070309020205020404" pitchFamily="49" charset="0"/>
                <a:cs typeface="Courier New" panose="02070309020205020404" pitchFamily="49" charset="0"/>
              </a:rPr>
              <a:t>get_args_man</a:t>
            </a:r>
            <a:r>
              <a:rPr lang="de-DE" dirty="0" smtClean="0">
                <a:latin typeface="Courier New" panose="02070309020205020404" pitchFamily="49" charset="0"/>
                <a:cs typeface="Courier New" panose="02070309020205020404" pitchFamily="49" charset="0"/>
              </a:rPr>
              <a:t>, </a:t>
            </a:r>
            <a:r>
              <a:rPr lang="de-DE" dirty="0" err="1" smtClean="0">
                <a:latin typeface="Courier New" panose="02070309020205020404" pitchFamily="49" charset="0"/>
                <a:cs typeface="Courier New" panose="02070309020205020404" pitchFamily="49" charset="0"/>
              </a:rPr>
              <a:t>open_help</a:t>
            </a:r>
            <a:endParaRPr lang="de-DE" dirty="0" smtClean="0">
              <a:latin typeface="Courier New" panose="02070309020205020404" pitchFamily="49" charset="0"/>
              <a:cs typeface="Courier New" panose="02070309020205020404" pitchFamily="49" charset="0"/>
            </a:endParaRPr>
          </a:p>
          <a:p>
            <a:pPr lvl="1"/>
            <a:r>
              <a:rPr lang="de-DE" dirty="0" smtClean="0">
                <a:latin typeface="Arial" panose="020B0604020202020204" pitchFamily="34" charset="0"/>
                <a:cs typeface="Arial" panose="020B0604020202020204" pitchFamily="34" charset="0"/>
              </a:rPr>
              <a:t>On-</a:t>
            </a:r>
            <a:r>
              <a:rPr lang="de-DE" dirty="0" err="1" smtClean="0">
                <a:latin typeface="Arial" panose="020B0604020202020204" pitchFamily="34" charset="0"/>
                <a:cs typeface="Arial" panose="020B0604020202020204" pitchFamily="34" charset="0"/>
              </a:rPr>
              <a:t>the</a:t>
            </a:r>
            <a:r>
              <a:rPr lang="de-DE" dirty="0" smtClean="0">
                <a:latin typeface="Arial" panose="020B0604020202020204" pitchFamily="34" charset="0"/>
                <a:cs typeface="Arial" panose="020B0604020202020204" pitchFamily="34" charset="0"/>
              </a:rPr>
              <a:t>-</a:t>
            </a:r>
            <a:r>
              <a:rPr lang="de-DE" dirty="0" err="1" smtClean="0">
                <a:latin typeface="Arial" panose="020B0604020202020204" pitchFamily="34" charset="0"/>
                <a:cs typeface="Arial" panose="020B0604020202020204" pitchFamily="34" charset="0"/>
              </a:rPr>
              <a:t>fly</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import</a:t>
            </a:r>
            <a:r>
              <a:rPr lang="de-DE" dirty="0" smtClean="0">
                <a:latin typeface="Arial" panose="020B0604020202020204" pitchFamily="34" charset="0"/>
                <a:cs typeface="Arial" panose="020B0604020202020204" pitchFamily="34" charset="0"/>
              </a:rPr>
              <a:t>/</a:t>
            </a:r>
            <a:r>
              <a:rPr lang="de-DE" dirty="0" err="1" smtClean="0">
                <a:latin typeface="Arial" panose="020B0604020202020204" pitchFamily="34" charset="0"/>
                <a:cs typeface="Arial" panose="020B0604020202020204" pitchFamily="34" charset="0"/>
              </a:rPr>
              <a:t>export</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of</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spatial</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objects</a:t>
            </a:r>
            <a:r>
              <a:rPr lang="de-DE" dirty="0" smtClean="0">
                <a:latin typeface="Arial" panose="020B0604020202020204" pitchFamily="34" charset="0"/>
                <a:cs typeface="Arial" panose="020B0604020202020204" pitchFamily="34" charset="0"/>
              </a:rPr>
              <a:t> (</a:t>
            </a:r>
            <a:r>
              <a:rPr lang="de-DE" dirty="0" err="1" smtClean="0">
                <a:latin typeface="Courier New" panose="02070309020205020404" pitchFamily="49" charset="0"/>
                <a:cs typeface="Courier New" panose="02070309020205020404" pitchFamily="49" charset="0"/>
              </a:rPr>
              <a:t>run_qgis</a:t>
            </a:r>
            <a:r>
              <a:rPr lang="de-DE" dirty="0" smtClean="0">
                <a:latin typeface="Arial" panose="020B0604020202020204" pitchFamily="34" charset="0"/>
                <a:cs typeface="Arial" panose="020B0604020202020204" pitchFamily="34" charset="0"/>
              </a:rPr>
              <a:t>)</a:t>
            </a:r>
          </a:p>
          <a:p>
            <a:pPr lvl="1"/>
            <a:r>
              <a:rPr lang="de-DE" dirty="0" err="1" smtClean="0"/>
              <a:t>Automatic</a:t>
            </a:r>
            <a:r>
              <a:rPr lang="de-DE" dirty="0" smtClean="0"/>
              <a:t> </a:t>
            </a:r>
            <a:r>
              <a:rPr lang="de-DE" dirty="0" err="1" smtClean="0"/>
              <a:t>data</a:t>
            </a:r>
            <a:r>
              <a:rPr lang="de-DE" dirty="0" smtClean="0"/>
              <a:t> </a:t>
            </a:r>
            <a:r>
              <a:rPr lang="de-DE" dirty="0" err="1" smtClean="0"/>
              <a:t>conversions</a:t>
            </a:r>
            <a:r>
              <a:rPr lang="de-DE" dirty="0" smtClean="0"/>
              <a:t> (e.g., </a:t>
            </a:r>
            <a:r>
              <a:rPr lang="de-DE" dirty="0" err="1" smtClean="0"/>
              <a:t>asc</a:t>
            </a:r>
            <a:r>
              <a:rPr lang="de-DE" dirty="0" smtClean="0"/>
              <a:t>, </a:t>
            </a:r>
            <a:r>
              <a:rPr lang="de-DE" dirty="0" err="1" smtClean="0"/>
              <a:t>tif</a:t>
            </a:r>
            <a:r>
              <a:rPr lang="de-DE" dirty="0" smtClean="0"/>
              <a:t>, etc.)</a:t>
            </a:r>
          </a:p>
          <a:p>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32</a:t>
            </a:fld>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5356" y="3066423"/>
            <a:ext cx="1420749" cy="674751"/>
          </a:xfrm>
          <a:prstGeom prst="rect">
            <a:avLst/>
          </a:prstGeom>
        </p:spPr>
      </p:pic>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662" y="2845573"/>
            <a:ext cx="866893" cy="1116453"/>
          </a:xfrm>
          <a:prstGeom prst="rect">
            <a:avLst/>
          </a:prstGeom>
        </p:spPr>
      </p:pic>
      <p:pic>
        <p:nvPicPr>
          <p:cNvPr id="11" name="Picture 2" descr="http://2rct3i2488gxf9jvb1lqhek9-wpengine.netdna-ssl.com/wp-content/uploads/2015/07/QGi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680928"/>
            <a:ext cx="910121" cy="100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6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But:</a:t>
            </a:r>
            <a:endParaRPr lang="de-DE" dirty="0"/>
          </a:p>
        </p:txBody>
      </p:sp>
      <p:sp>
        <p:nvSpPr>
          <p:cNvPr id="3" name="Inhaltsplatzhalter 2"/>
          <p:cNvSpPr>
            <a:spLocks noGrp="1"/>
          </p:cNvSpPr>
          <p:nvPr>
            <p:ph sz="half" idx="1"/>
          </p:nvPr>
        </p:nvSpPr>
        <p:spPr/>
        <p:txBody>
          <a:bodyPr/>
          <a:lstStyle/>
          <a:p>
            <a:r>
              <a:rPr lang="de-DE" dirty="0" smtClean="0"/>
              <a:t>QGIS </a:t>
            </a:r>
            <a:r>
              <a:rPr lang="de-DE" dirty="0" err="1" smtClean="0"/>
              <a:t>does</a:t>
            </a:r>
            <a:r>
              <a:rPr lang="de-DE" dirty="0" smtClean="0"/>
              <a:t> not </a:t>
            </a:r>
            <a:r>
              <a:rPr lang="de-DE" dirty="0" err="1" smtClean="0"/>
              <a:t>support</a:t>
            </a:r>
            <a:r>
              <a:rPr lang="de-DE" dirty="0" smtClean="0"/>
              <a:t> </a:t>
            </a:r>
            <a:r>
              <a:rPr lang="de-DE" dirty="0" err="1" smtClean="0"/>
              <a:t>the</a:t>
            </a:r>
            <a:r>
              <a:rPr lang="de-DE" dirty="0" smtClean="0"/>
              <a:t> </a:t>
            </a:r>
            <a:r>
              <a:rPr lang="de-DE" dirty="0" err="1" smtClean="0"/>
              <a:t>most</a:t>
            </a:r>
            <a:r>
              <a:rPr lang="de-DE" dirty="0" smtClean="0"/>
              <a:t> </a:t>
            </a:r>
            <a:r>
              <a:rPr lang="de-DE" dirty="0" err="1" smtClean="0"/>
              <a:t>recent</a:t>
            </a:r>
            <a:r>
              <a:rPr lang="de-DE" dirty="0" smtClean="0"/>
              <a:t> SAGA </a:t>
            </a:r>
            <a:r>
              <a:rPr lang="de-DE" dirty="0" err="1" smtClean="0"/>
              <a:t>versions</a:t>
            </a:r>
            <a:endParaRPr lang="de-DE" dirty="0" smtClean="0"/>
          </a:p>
          <a:p>
            <a:r>
              <a:rPr lang="de-DE" dirty="0" smtClean="0"/>
              <a:t>QGIS </a:t>
            </a:r>
            <a:r>
              <a:rPr lang="de-DE" dirty="0" err="1" smtClean="0"/>
              <a:t>does</a:t>
            </a:r>
            <a:r>
              <a:rPr lang="de-DE" dirty="0" smtClean="0"/>
              <a:t> not </a:t>
            </a:r>
            <a:r>
              <a:rPr lang="de-DE" dirty="0" err="1" smtClean="0"/>
              <a:t>provide</a:t>
            </a:r>
            <a:r>
              <a:rPr lang="de-DE" dirty="0" smtClean="0"/>
              <a:t> </a:t>
            </a:r>
            <a:r>
              <a:rPr lang="de-DE" dirty="0" err="1" smtClean="0"/>
              <a:t>access</a:t>
            </a:r>
            <a:r>
              <a:rPr lang="de-DE" dirty="0" smtClean="0"/>
              <a:t> </a:t>
            </a:r>
            <a:r>
              <a:rPr lang="de-DE" dirty="0" err="1" smtClean="0"/>
              <a:t>to</a:t>
            </a:r>
            <a:r>
              <a:rPr lang="de-DE" dirty="0" smtClean="0"/>
              <a:t> all SAGA </a:t>
            </a:r>
            <a:r>
              <a:rPr lang="de-DE" dirty="0" err="1" smtClean="0"/>
              <a:t>and</a:t>
            </a:r>
            <a:r>
              <a:rPr lang="de-DE" dirty="0"/>
              <a:t> </a:t>
            </a:r>
            <a:r>
              <a:rPr lang="de-DE" dirty="0" smtClean="0"/>
              <a:t>GRASS </a:t>
            </a:r>
            <a:r>
              <a:rPr lang="de-DE" dirty="0" err="1" smtClean="0"/>
              <a:t>functionalities</a:t>
            </a:r>
            <a:endParaRPr lang="de-DE" dirty="0"/>
          </a:p>
          <a:p>
            <a:r>
              <a:rPr lang="de-DE" dirty="0" smtClean="0"/>
              <a:t>RSAGA </a:t>
            </a:r>
            <a:r>
              <a:rPr lang="de-DE" dirty="0" err="1" smtClean="0"/>
              <a:t>has</a:t>
            </a:r>
            <a:r>
              <a:rPr lang="de-DE" dirty="0" smtClean="0"/>
              <a:t> </a:t>
            </a:r>
            <a:r>
              <a:rPr lang="de-DE" dirty="0" err="1" smtClean="0"/>
              <a:t>special</a:t>
            </a:r>
            <a:r>
              <a:rPr lang="de-DE" dirty="0" smtClean="0"/>
              <a:t> </a:t>
            </a:r>
            <a:r>
              <a:rPr lang="de-DE" dirty="0" err="1" smtClean="0"/>
              <a:t>geocomputing</a:t>
            </a:r>
            <a:r>
              <a:rPr lang="de-DE" dirty="0" smtClean="0"/>
              <a:t> </a:t>
            </a:r>
            <a:r>
              <a:rPr lang="de-DE" dirty="0" err="1" smtClean="0"/>
              <a:t>functions</a:t>
            </a:r>
            <a:r>
              <a:rPr lang="de-DE" dirty="0" smtClean="0"/>
              <a:t> (</a:t>
            </a:r>
            <a:r>
              <a:rPr lang="de-DE" dirty="0" err="1" smtClean="0"/>
              <a:t>written</a:t>
            </a:r>
            <a:r>
              <a:rPr lang="de-DE" dirty="0" smtClean="0"/>
              <a:t> in R)</a:t>
            </a:r>
            <a:endParaRPr lang="de-DE" dirty="0"/>
          </a:p>
        </p:txBody>
      </p:sp>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33</a:t>
            </a:fld>
            <a:endParaRPr lang="de-DE"/>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5356" y="3066423"/>
            <a:ext cx="1420749" cy="674751"/>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5662" y="2845573"/>
            <a:ext cx="866893" cy="1116453"/>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1680928"/>
            <a:ext cx="910121" cy="100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26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Wrap-up</a:t>
            </a:r>
            <a:endParaRPr lang="de-DE" dirty="0"/>
          </a:p>
        </p:txBody>
      </p:sp>
      <p:sp>
        <p:nvSpPr>
          <p:cNvPr id="3" name="Inhaltsplatzhalter 2"/>
          <p:cNvSpPr>
            <a:spLocks noGrp="1"/>
          </p:cNvSpPr>
          <p:nvPr>
            <p:ph sz="half" idx="1"/>
          </p:nvPr>
        </p:nvSpPr>
        <p:spPr/>
        <p:txBody>
          <a:bodyPr/>
          <a:lstStyle/>
          <a:p>
            <a:endParaRPr lang="de-DE" dirty="0" smtClean="0"/>
          </a:p>
          <a:p>
            <a:endParaRPr lang="de-DE" dirty="0"/>
          </a:p>
          <a:p>
            <a:r>
              <a:rPr lang="de-DE" dirty="0" err="1" smtClean="0"/>
              <a:t>We</a:t>
            </a:r>
            <a:r>
              <a:rPr lang="de-DE" dirty="0" smtClean="0"/>
              <a:t> </a:t>
            </a:r>
            <a:r>
              <a:rPr lang="de-DE" dirty="0" err="1" smtClean="0"/>
              <a:t>can</a:t>
            </a:r>
            <a:r>
              <a:rPr lang="de-DE" dirty="0" smtClean="0"/>
              <a:t> </a:t>
            </a:r>
            <a:r>
              <a:rPr lang="de-DE" dirty="0" err="1" smtClean="0"/>
              <a:t>use</a:t>
            </a:r>
            <a:r>
              <a:rPr lang="de-DE" dirty="0" smtClean="0"/>
              <a:t> R </a:t>
            </a:r>
            <a:r>
              <a:rPr lang="de-DE" dirty="0" err="1" smtClean="0"/>
              <a:t>as</a:t>
            </a:r>
            <a:r>
              <a:rPr lang="de-DE" dirty="0" smtClean="0"/>
              <a:t> a GIS</a:t>
            </a:r>
            <a:endParaRPr lang="de-DE" dirty="0"/>
          </a:p>
          <a:p>
            <a:r>
              <a:rPr lang="de-DE" dirty="0" err="1" smtClean="0"/>
              <a:t>Geoprocessing</a:t>
            </a:r>
            <a:r>
              <a:rPr lang="de-DE" dirty="0" smtClean="0"/>
              <a:t> </a:t>
            </a:r>
            <a:r>
              <a:rPr lang="de-DE" dirty="0" err="1" smtClean="0"/>
              <a:t>is</a:t>
            </a:r>
            <a:r>
              <a:rPr lang="de-DE" dirty="0" smtClean="0"/>
              <a:t> </a:t>
            </a:r>
            <a:r>
              <a:rPr lang="de-DE" dirty="0" err="1" smtClean="0"/>
              <a:t>better</a:t>
            </a:r>
            <a:r>
              <a:rPr lang="de-DE" dirty="0" smtClean="0"/>
              <a:t> </a:t>
            </a:r>
            <a:r>
              <a:rPr lang="de-DE" dirty="0" err="1" smtClean="0"/>
              <a:t>done</a:t>
            </a:r>
            <a:r>
              <a:rPr lang="de-DE" dirty="0" smtClean="0"/>
              <a:t> in a GIS</a:t>
            </a:r>
          </a:p>
          <a:p>
            <a:r>
              <a:rPr lang="de-DE" dirty="0" smtClean="0"/>
              <a:t>R-GIS </a:t>
            </a:r>
            <a:r>
              <a:rPr lang="de-DE" dirty="0" err="1" smtClean="0"/>
              <a:t>integration</a:t>
            </a:r>
            <a:r>
              <a:rPr lang="de-DE" dirty="0" smtClean="0"/>
              <a:t> </a:t>
            </a:r>
            <a:r>
              <a:rPr lang="de-DE" dirty="0" err="1" smtClean="0"/>
              <a:t>combines</a:t>
            </a:r>
            <a:r>
              <a:rPr lang="de-DE" dirty="0" smtClean="0"/>
              <a:t> </a:t>
            </a:r>
            <a:r>
              <a:rPr lang="de-DE" dirty="0" err="1" smtClean="0"/>
              <a:t>the</a:t>
            </a:r>
            <a:r>
              <a:rPr lang="de-DE" dirty="0" smtClean="0"/>
              <a:t> </a:t>
            </a:r>
            <a:r>
              <a:rPr lang="de-DE" dirty="0" err="1" smtClean="0"/>
              <a:t>best</a:t>
            </a:r>
            <a:r>
              <a:rPr lang="de-DE" dirty="0" smtClean="0"/>
              <a:t> </a:t>
            </a:r>
            <a:r>
              <a:rPr lang="de-DE" dirty="0" err="1" smtClean="0"/>
              <a:t>of</a:t>
            </a:r>
            <a:r>
              <a:rPr lang="de-DE" dirty="0" smtClean="0"/>
              <a:t> </a:t>
            </a:r>
            <a:r>
              <a:rPr lang="de-DE" dirty="0" err="1" smtClean="0"/>
              <a:t>two</a:t>
            </a:r>
            <a:r>
              <a:rPr lang="de-DE" dirty="0" smtClean="0"/>
              <a:t> </a:t>
            </a:r>
            <a:r>
              <a:rPr lang="de-DE" dirty="0" err="1" smtClean="0"/>
              <a:t>worlds</a:t>
            </a:r>
            <a:endParaRPr lang="de-DE" dirty="0"/>
          </a:p>
          <a:p>
            <a:r>
              <a:rPr lang="de-DE" dirty="0" smtClean="0"/>
              <a:t>RQGIS, RSAGA, rgrass7 </a:t>
            </a:r>
            <a:r>
              <a:rPr lang="de-DE" dirty="0" err="1" smtClean="0"/>
              <a:t>are</a:t>
            </a:r>
            <a:r>
              <a:rPr lang="de-DE" dirty="0" smtClean="0"/>
              <a:t> all </a:t>
            </a:r>
            <a:r>
              <a:rPr lang="de-DE" dirty="0" err="1" smtClean="0"/>
              <a:t>great</a:t>
            </a:r>
            <a:endParaRPr lang="de-DE" dirty="0" smtClean="0"/>
          </a:p>
          <a:p>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34</a:t>
            </a:fld>
            <a:endParaRPr lang="de-DE"/>
          </a:p>
        </p:txBody>
      </p:sp>
      <p:pic>
        <p:nvPicPr>
          <p:cNvPr id="5122" name="Picture 2" descr="http://www.myazpiration.com/wp-content/uploads/2014/11/Partnership-5.png"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066" y="2223528"/>
            <a:ext cx="3124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hidden="1"/>
          <p:cNvSpPr txBox="1"/>
          <p:nvPr/>
        </p:nvSpPr>
        <p:spPr>
          <a:xfrm>
            <a:off x="5467305" y="4725144"/>
            <a:ext cx="2993127" cy="400110"/>
          </a:xfrm>
          <a:prstGeom prst="rect">
            <a:avLst/>
          </a:prstGeom>
          <a:noFill/>
        </p:spPr>
        <p:txBody>
          <a:bodyPr wrap="none" rtlCol="0">
            <a:spAutoFit/>
          </a:bodyPr>
          <a:lstStyle/>
          <a:p>
            <a:r>
              <a:rPr lang="de-DE" sz="1000" dirty="0">
                <a:latin typeface="Helvetica Neue"/>
                <a:cs typeface="Helvetica" panose="020B0604020202020204" pitchFamily="34" charset="0"/>
              </a:rPr>
              <a:t>http://</a:t>
            </a:r>
            <a:r>
              <a:rPr lang="de-DE" sz="1000" dirty="0" smtClean="0">
                <a:latin typeface="Helvetica Neue"/>
                <a:cs typeface="Helvetica" panose="020B0604020202020204" pitchFamily="34" charset="0"/>
              </a:rPr>
              <a:t>www.myazpiration.com/wp-content/uploads/</a:t>
            </a:r>
          </a:p>
          <a:p>
            <a:r>
              <a:rPr lang="de-DE" sz="1000" dirty="0" smtClean="0">
                <a:latin typeface="Helvetica Neue"/>
                <a:cs typeface="Helvetica" panose="020B0604020202020204" pitchFamily="34" charset="0"/>
              </a:rPr>
              <a:t>2014/11/Partnership-5.png</a:t>
            </a:r>
            <a:endParaRPr lang="de-DE" sz="1000" dirty="0">
              <a:latin typeface="Helvetica Neue"/>
              <a:cs typeface="Helvetica" panose="020B0604020202020204" pitchFamily="34" charset="0"/>
            </a:endParaRPr>
          </a:p>
        </p:txBody>
      </p:sp>
      <p:sp>
        <p:nvSpPr>
          <p:cNvPr id="16" name="Textfeld 15"/>
          <p:cNvSpPr txBox="1"/>
          <p:nvPr/>
        </p:nvSpPr>
        <p:spPr>
          <a:xfrm>
            <a:off x="5004048" y="5744289"/>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pic>
        <p:nvPicPr>
          <p:cNvPr id="17" name="Inhaltsplatzhalter 12"/>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1700808"/>
            <a:ext cx="4038600" cy="4038600"/>
          </a:xfr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9355" y="2721431"/>
            <a:ext cx="1420749" cy="674751"/>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8946" y="3702006"/>
            <a:ext cx="866893" cy="1116453"/>
          </a:xfrm>
          <a:prstGeom prst="rect">
            <a:avLst/>
          </a:prstGeom>
        </p:spPr>
      </p:pic>
      <p:pic>
        <p:nvPicPr>
          <p:cNvPr id="20" name="Grafik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9368" y="3817320"/>
            <a:ext cx="1151573" cy="885825"/>
          </a:xfrm>
          <a:prstGeom prst="rect">
            <a:avLst/>
          </a:prstGeom>
        </p:spPr>
      </p:pic>
      <p:pic>
        <p:nvPicPr>
          <p:cNvPr id="21" name="Picture 2" descr="http://2rct3i2488gxf9jvb1lqhek9-wpengine.netdna-ssl.com/wp-content/uploads/2015/07/QGis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5705" y="2557192"/>
            <a:ext cx="910121" cy="10032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esri.com/news/arcuser/0610/graphics/mosaicdataset_1-lg.jpg"/>
          <p:cNvPicPr>
            <a:picLocks noChangeAspect="1" noChangeArrowheads="1"/>
          </p:cNvPicPr>
          <p:nvPr/>
        </p:nvPicPr>
        <p:blipFill rotWithShape="1">
          <a:blip r:embed="rId9">
            <a:extLst>
              <a:ext uri="{28A0092B-C50C-407E-A947-70E740481C1C}">
                <a14:useLocalDpi xmlns:a14="http://schemas.microsoft.com/office/drawing/2010/main" val="0"/>
              </a:ext>
            </a:extLst>
          </a:blip>
          <a:srcRect r="68993" b="49576"/>
          <a:stretch/>
        </p:blipFill>
        <p:spPr bwMode="auto">
          <a:xfrm>
            <a:off x="4783681" y="2962792"/>
            <a:ext cx="2237981" cy="17877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notebook with analytics"/>
          <p:cNvPicPr>
            <a:picLocks noChangeAspect="1" noChangeArrowheads="1"/>
          </p:cNvPicPr>
          <p:nvPr/>
        </p:nvPicPr>
        <p:blipFill rotWithShape="1">
          <a:blip r:embed="rId10">
            <a:extLst>
              <a:ext uri="{28A0092B-C50C-407E-A947-70E740481C1C}">
                <a14:useLocalDpi xmlns:a14="http://schemas.microsoft.com/office/drawing/2010/main" val="0"/>
              </a:ext>
            </a:extLst>
          </a:blip>
          <a:srcRect l="57380" t="18670"/>
          <a:stretch/>
        </p:blipFill>
        <p:spPr bwMode="auto">
          <a:xfrm>
            <a:off x="7292187" y="2528914"/>
            <a:ext cx="1618057" cy="2340428"/>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p:cNvSpPr txBox="1"/>
          <p:nvPr/>
        </p:nvSpPr>
        <p:spPr>
          <a:xfrm>
            <a:off x="5083595" y="4950283"/>
            <a:ext cx="1561197"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www.esri.com/</a:t>
            </a:r>
            <a:endParaRPr lang="de-DE" sz="1200" dirty="0">
              <a:latin typeface="Arial" panose="020B0604020202020204" pitchFamily="34" charset="0"/>
              <a:cs typeface="Arial" panose="020B0604020202020204" pitchFamily="34" charset="0"/>
            </a:endParaRPr>
          </a:p>
        </p:txBody>
      </p:sp>
      <p:sp>
        <p:nvSpPr>
          <p:cNvPr id="27" name="Textfeld 26"/>
          <p:cNvSpPr txBox="1"/>
          <p:nvPr/>
        </p:nvSpPr>
        <p:spPr>
          <a:xfrm>
            <a:off x="6876322" y="4941168"/>
            <a:ext cx="1774845"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https://</a:t>
            </a:r>
            <a:r>
              <a:rPr lang="de-DE" sz="1200" dirty="0" smtClean="0">
                <a:latin typeface="Arial" panose="020B0604020202020204" pitchFamily="34" charset="0"/>
                <a:cs typeface="Arial" panose="020B0604020202020204" pitchFamily="34" charset="0"/>
              </a:rPr>
              <a:t>7segments.com/</a:t>
            </a:r>
          </a:p>
        </p:txBody>
      </p:sp>
    </p:spTree>
    <p:extLst>
      <p:ext uri="{BB962C8B-B14F-4D97-AF65-F5344CB8AC3E}">
        <p14:creationId xmlns:p14="http://schemas.microsoft.com/office/powerpoint/2010/main" val="34410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Effect transition="in" filter="fade">
                                      <p:cBhvr>
                                        <p:cTn id="6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err="1" smtClean="0"/>
              <a:t>Rqgis</a:t>
            </a:r>
            <a:r>
              <a:rPr lang="de-DE" dirty="0" smtClean="0"/>
              <a:t> </a:t>
            </a:r>
            <a:r>
              <a:rPr lang="de-DE" dirty="0" err="1" smtClean="0"/>
              <a:t>usage</a:t>
            </a:r>
            <a:endParaRPr lang="de-DE" dirty="0"/>
          </a:p>
        </p:txBody>
      </p:sp>
      <p:sp>
        <p:nvSpPr>
          <p:cNvPr id="8" name="Textplatzhalter 7"/>
          <p:cNvSpPr>
            <a:spLocks noGrp="1"/>
          </p:cNvSpPr>
          <p:nvPr>
            <p:ph type="body" idx="1"/>
          </p:nvPr>
        </p:nvSpPr>
        <p:spPr/>
        <p:txBody>
          <a:bodyPr/>
          <a:lstStyle/>
          <a:p>
            <a:endParaRPr lang="de-DE"/>
          </a:p>
        </p:txBody>
      </p:sp>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35</a:t>
            </a:fld>
            <a:endParaRPr lang="de-DE"/>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330" y="2204864"/>
            <a:ext cx="2850254" cy="1982255"/>
          </a:xfrm>
          <a:prstGeom prst="rect">
            <a:avLst/>
          </a:prstGeom>
        </p:spPr>
      </p:pic>
      <p:sp>
        <p:nvSpPr>
          <p:cNvPr id="10" name="Interaktive Schaltfläche: Anpassen 9">
            <a:hlinkClick r:id="rId3" action="ppaction://hlinksldjump" highlightClick="1"/>
          </p:cNvPr>
          <p:cNvSpPr/>
          <p:nvPr/>
        </p:nvSpPr>
        <p:spPr>
          <a:xfrm>
            <a:off x="6915738" y="5753988"/>
            <a:ext cx="1285800" cy="483324"/>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1200" dirty="0" smtClean="0">
                <a:latin typeface="Helvetica" panose="020B0604020202020204" pitchFamily="34" charset="0"/>
                <a:cs typeface="Helvetica" panose="020B0604020202020204" pitchFamily="34" charset="0"/>
              </a:rPr>
              <a:t>Jump </a:t>
            </a:r>
            <a:r>
              <a:rPr lang="de-DE" sz="1200" dirty="0" err="1" smtClean="0">
                <a:latin typeface="Helvetica" panose="020B0604020202020204" pitchFamily="34" charset="0"/>
                <a:cs typeface="Helvetica" panose="020B0604020202020204" pitchFamily="34" charset="0"/>
              </a:rPr>
              <a:t>to</a:t>
            </a:r>
            <a:r>
              <a:rPr lang="de-DE" sz="1200" dirty="0" smtClean="0">
                <a:latin typeface="Helvetica" panose="020B0604020202020204" pitchFamily="34" charset="0"/>
                <a:cs typeface="Helvetica" panose="020B0604020202020204" pitchFamily="34" charset="0"/>
              </a:rPr>
              <a:t> Navigation</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429313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RQGIS on </a:t>
            </a:r>
            <a:r>
              <a:rPr lang="de-DE" dirty="0" err="1" smtClean="0"/>
              <a:t>github</a:t>
            </a:r>
            <a:endParaRPr lang="de-DE" dirty="0"/>
          </a:p>
        </p:txBody>
      </p:sp>
      <p:sp>
        <p:nvSpPr>
          <p:cNvPr id="7" name="Inhaltsplatzhalter 6"/>
          <p:cNvSpPr>
            <a:spLocks noGrp="1"/>
          </p:cNvSpPr>
          <p:nvPr>
            <p:ph idx="1"/>
          </p:nvPr>
        </p:nvSpPr>
        <p:spPr/>
        <p:txBody>
          <a:bodyPr/>
          <a:lstStyle/>
          <a:p>
            <a:pPr marL="0" indent="0">
              <a:buNone/>
            </a:pPr>
            <a:endParaRPr lang="de-DE" dirty="0" smtClean="0"/>
          </a:p>
          <a:p>
            <a:pPr marL="0" indent="0">
              <a:buNone/>
            </a:pPr>
            <a:endParaRPr lang="de-DE" dirty="0"/>
          </a:p>
          <a:p>
            <a:pPr marL="0" indent="0">
              <a:buNone/>
            </a:pPr>
            <a:r>
              <a:rPr lang="de-DE" dirty="0" smtClean="0"/>
              <a:t>Find out </a:t>
            </a:r>
            <a:r>
              <a:rPr lang="de-DE" dirty="0" err="1" smtClean="0"/>
              <a:t>how</a:t>
            </a:r>
            <a:r>
              <a:rPr lang="de-DE" dirty="0" smtClean="0"/>
              <a:t> </a:t>
            </a:r>
            <a:r>
              <a:rPr lang="de-DE" dirty="0" err="1" smtClean="0"/>
              <a:t>to</a:t>
            </a:r>
            <a:r>
              <a:rPr lang="de-DE" dirty="0" smtClean="0"/>
              <a:t> </a:t>
            </a:r>
            <a:r>
              <a:rPr lang="de-DE" dirty="0" err="1" smtClean="0"/>
              <a:t>use</a:t>
            </a:r>
            <a:r>
              <a:rPr lang="de-DE" dirty="0" smtClean="0"/>
              <a:t> RQGIS on </a:t>
            </a:r>
            <a:r>
              <a:rPr lang="de-DE" dirty="0" err="1" smtClean="0"/>
              <a:t>github</a:t>
            </a:r>
            <a:r>
              <a:rPr lang="de-DE" dirty="0" smtClean="0"/>
              <a:t>:</a:t>
            </a:r>
          </a:p>
          <a:p>
            <a:pPr marL="0" indent="0">
              <a:buNone/>
            </a:pPr>
            <a:endParaRPr lang="de-DE" dirty="0"/>
          </a:p>
          <a:p>
            <a:pPr marL="0" indent="0">
              <a:buNone/>
            </a:pPr>
            <a:r>
              <a:rPr lang="de-DE" dirty="0">
                <a:hlinkClick r:id="rId2"/>
              </a:rPr>
              <a:t>http://</a:t>
            </a:r>
            <a:r>
              <a:rPr lang="de-DE" dirty="0" smtClean="0">
                <a:hlinkClick r:id="rId2"/>
              </a:rPr>
              <a:t>jannes-m.github.io/RQGIS/index.html</a:t>
            </a:r>
            <a:endParaRPr lang="de-DE" dirty="0" smtClean="0"/>
          </a:p>
          <a:p>
            <a:pPr marL="0" indent="0">
              <a:buNone/>
            </a:pPr>
            <a:endParaRPr lang="de-DE" dirty="0"/>
          </a:p>
          <a:p>
            <a:pPr marL="0" indent="0">
              <a:buNone/>
            </a:pP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36</a:t>
            </a:fld>
            <a:endParaRPr lang="de-DE"/>
          </a:p>
        </p:txBody>
      </p:sp>
    </p:spTree>
    <p:extLst>
      <p:ext uri="{BB962C8B-B14F-4D97-AF65-F5344CB8AC3E}">
        <p14:creationId xmlns:p14="http://schemas.microsoft.com/office/powerpoint/2010/main" val="2682127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Access </a:t>
            </a:r>
            <a:r>
              <a:rPr lang="de-DE" dirty="0" err="1" smtClean="0"/>
              <a:t>to</a:t>
            </a:r>
            <a:r>
              <a:rPr lang="de-DE" dirty="0" smtClean="0"/>
              <a:t> </a:t>
            </a:r>
            <a:r>
              <a:rPr lang="de-DE" dirty="0" err="1" smtClean="0"/>
              <a:t>the</a:t>
            </a:r>
            <a:r>
              <a:rPr lang="de-DE" dirty="0" smtClean="0"/>
              <a:t> online </a:t>
            </a:r>
            <a:r>
              <a:rPr lang="de-DE" dirty="0" err="1" smtClean="0"/>
              <a:t>help</a:t>
            </a:r>
            <a:endParaRPr lang="de-DE" dirty="0"/>
          </a:p>
        </p:txBody>
      </p:sp>
      <p:sp>
        <p:nvSpPr>
          <p:cNvPr id="3" name="Inhaltsplatzhalter 2"/>
          <p:cNvSpPr>
            <a:spLocks noGrp="1"/>
          </p:cNvSpPr>
          <p:nvPr>
            <p:ph sz="half" idx="1"/>
          </p:nvPr>
        </p:nvSpPr>
        <p:spPr/>
        <p:txBody>
          <a:bodyPr/>
          <a:lstStyle/>
          <a:p>
            <a:pPr marL="0" indent="0">
              <a:buNone/>
            </a:pPr>
            <a:endParaRPr lang="de-DE" dirty="0" smtClean="0">
              <a:latin typeface="Courier New" panose="02070309020205020404" pitchFamily="49" charset="0"/>
              <a:cs typeface="Courier New" panose="02070309020205020404" pitchFamily="49" charset="0"/>
            </a:endParaRPr>
          </a:p>
          <a:p>
            <a:pPr marL="0" indent="0">
              <a:buNone/>
            </a:pPr>
            <a:r>
              <a:rPr lang="de-DE" dirty="0" err="1" smtClean="0">
                <a:latin typeface="Arial" panose="020B0604020202020204" pitchFamily="34" charset="0"/>
                <a:cs typeface="Arial" panose="020B0604020202020204" pitchFamily="34" charset="0"/>
              </a:rPr>
              <a:t>Let‘s</a:t>
            </a:r>
            <a:r>
              <a:rPr lang="de-DE" dirty="0" smtClean="0">
                <a:latin typeface="Arial" panose="020B0604020202020204" pitchFamily="34" charset="0"/>
                <a:cs typeface="Arial" panose="020B0604020202020204" pitchFamily="34" charset="0"/>
              </a:rPr>
              <a:t> </a:t>
            </a:r>
            <a:r>
              <a:rPr lang="de-DE" dirty="0" err="1" smtClean="0">
                <a:latin typeface="Arial" panose="020B0604020202020204" pitchFamily="34" charset="0"/>
                <a:cs typeface="Arial" panose="020B0604020202020204" pitchFamily="34" charset="0"/>
              </a:rPr>
              <a:t>run</a:t>
            </a:r>
            <a:r>
              <a:rPr lang="de-DE" dirty="0" smtClean="0">
                <a:latin typeface="Arial" panose="020B0604020202020204" pitchFamily="34" charset="0"/>
                <a:cs typeface="Arial" panose="020B0604020202020204" pitchFamily="34" charset="0"/>
              </a:rPr>
              <a:t>:</a:t>
            </a:r>
          </a:p>
          <a:p>
            <a:pPr marL="0" indent="0">
              <a:buNone/>
            </a:pPr>
            <a:endParaRPr lang="de-DE" dirty="0">
              <a:latin typeface="Arial" panose="020B0604020202020204" pitchFamily="34" charset="0"/>
              <a:cs typeface="Arial" panose="020B0604020202020204" pitchFamily="34" charset="0"/>
            </a:endParaRPr>
          </a:p>
          <a:p>
            <a:pPr marL="0" indent="0">
              <a:buNone/>
            </a:pPr>
            <a:r>
              <a:rPr lang="de-DE" dirty="0" err="1">
                <a:latin typeface="Courier New" panose="02070309020205020404" pitchFamily="49" charset="0"/>
                <a:cs typeface="Courier New" panose="02070309020205020404" pitchFamily="49" charset="0"/>
              </a:rPr>
              <a:t>library</a:t>
            </a:r>
            <a:r>
              <a:rPr lang="de-DE" dirty="0">
                <a:latin typeface="Courier New" panose="02070309020205020404" pitchFamily="49" charset="0"/>
                <a:cs typeface="Courier New" panose="02070309020205020404" pitchFamily="49" charset="0"/>
              </a:rPr>
              <a:t>("RQGIS")</a:t>
            </a:r>
            <a:endParaRPr lang="de-DE" dirty="0" smtClean="0">
              <a:latin typeface="Courier New" panose="02070309020205020404" pitchFamily="49" charset="0"/>
              <a:cs typeface="Courier New" panose="02070309020205020404" pitchFamily="49" charset="0"/>
            </a:endParaRPr>
          </a:p>
          <a:p>
            <a:pPr marL="0" indent="0">
              <a:buNone/>
            </a:pPr>
            <a:r>
              <a:rPr lang="de-DE" dirty="0" err="1" smtClean="0">
                <a:latin typeface="Courier New" panose="02070309020205020404" pitchFamily="49" charset="0"/>
                <a:cs typeface="Courier New" panose="02070309020205020404" pitchFamily="49" charset="0"/>
              </a:rPr>
              <a:t>qgis_env</a:t>
            </a:r>
            <a:r>
              <a:rPr lang="de-DE" dirty="0" smtClean="0">
                <a:latin typeface="Courier New" panose="02070309020205020404" pitchFamily="49" charset="0"/>
                <a:cs typeface="Courier New" panose="02070309020205020404" pitchFamily="49" charset="0"/>
              </a:rPr>
              <a:t> </a:t>
            </a:r>
            <a:r>
              <a:rPr lang="de-DE" dirty="0">
                <a:latin typeface="Courier New" panose="02070309020205020404" pitchFamily="49" charset="0"/>
                <a:cs typeface="Courier New" panose="02070309020205020404" pitchFamily="49" charset="0"/>
              </a:rPr>
              <a:t>&lt;- </a:t>
            </a:r>
            <a:r>
              <a:rPr lang="de-DE" dirty="0" err="1">
                <a:latin typeface="Courier New" panose="02070309020205020404" pitchFamily="49" charset="0"/>
                <a:cs typeface="Courier New" panose="02070309020205020404" pitchFamily="49" charset="0"/>
              </a:rPr>
              <a:t>set_env</a:t>
            </a:r>
            <a:r>
              <a:rPr lang="de-DE" dirty="0">
                <a:latin typeface="Courier New" panose="02070309020205020404" pitchFamily="49" charset="0"/>
                <a:cs typeface="Courier New" panose="02070309020205020404" pitchFamily="49" charset="0"/>
              </a:rPr>
              <a:t>("C:/OSGeo4W64/")</a:t>
            </a:r>
            <a:endParaRPr lang="de-DE" dirty="0" smtClean="0">
              <a:latin typeface="Courier New" panose="02070309020205020404" pitchFamily="49" charset="0"/>
              <a:cs typeface="Courier New" panose="02070309020205020404" pitchFamily="49" charset="0"/>
            </a:endParaRPr>
          </a:p>
          <a:p>
            <a:pPr marL="0" indent="0">
              <a:buNone/>
            </a:pPr>
            <a:r>
              <a:rPr lang="de-DE" dirty="0" err="1" smtClean="0">
                <a:latin typeface="Courier New" panose="02070309020205020404" pitchFamily="49" charset="0"/>
                <a:cs typeface="Courier New" panose="02070309020205020404" pitchFamily="49" charset="0"/>
              </a:rPr>
              <a:t>open_help</a:t>
            </a:r>
            <a:r>
              <a:rPr lang="de-DE" dirty="0" smtClean="0">
                <a:latin typeface="Courier New" panose="02070309020205020404" pitchFamily="49" charset="0"/>
                <a:cs typeface="Courier New" panose="02070309020205020404" pitchFamily="49" charset="0"/>
              </a:rPr>
              <a:t>(</a:t>
            </a:r>
            <a:r>
              <a:rPr lang="de-DE" dirty="0" err="1" smtClean="0">
                <a:latin typeface="Courier New" panose="02070309020205020404" pitchFamily="49" charset="0"/>
                <a:cs typeface="Courier New" panose="02070309020205020404" pitchFamily="49" charset="0"/>
              </a:rPr>
              <a:t>alg</a:t>
            </a:r>
            <a:r>
              <a:rPr lang="de-DE" dirty="0" smtClean="0">
                <a:latin typeface="Courier New" panose="02070309020205020404" pitchFamily="49" charset="0"/>
                <a:cs typeface="Courier New" panose="02070309020205020404" pitchFamily="49" charset="0"/>
              </a:rPr>
              <a:t> =   "grass7:r.slope.aspect",    </a:t>
            </a:r>
          </a:p>
          <a:p>
            <a:pPr marL="0" indent="0">
              <a:buNone/>
            </a:pPr>
            <a:r>
              <a:rPr lang="de-DE" dirty="0" smtClean="0">
                <a:latin typeface="Courier New" panose="02070309020205020404" pitchFamily="49" charset="0"/>
                <a:cs typeface="Courier New" panose="02070309020205020404" pitchFamily="49" charset="0"/>
              </a:rPr>
              <a:t> </a:t>
            </a:r>
            <a:r>
              <a:rPr lang="de-DE" dirty="0" err="1" smtClean="0">
                <a:latin typeface="Courier New" panose="02070309020205020404" pitchFamily="49" charset="0"/>
                <a:cs typeface="Courier New" panose="02070309020205020404" pitchFamily="49" charset="0"/>
              </a:rPr>
              <a:t>qgis_env</a:t>
            </a:r>
            <a:r>
              <a:rPr lang="de-DE" dirty="0" smtClean="0">
                <a:latin typeface="Courier New" panose="02070309020205020404" pitchFamily="49" charset="0"/>
                <a:cs typeface="Courier New" panose="02070309020205020404" pitchFamily="49" charset="0"/>
              </a:rPr>
              <a:t> </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qgis_env</a:t>
            </a:r>
            <a:r>
              <a:rPr lang="de-DE" dirty="0">
                <a:latin typeface="Courier New" panose="02070309020205020404" pitchFamily="49" charset="0"/>
                <a:cs typeface="Courier New" panose="02070309020205020404" pitchFamily="49" charset="0"/>
              </a:rPr>
              <a:t>)</a:t>
            </a:r>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37</a:t>
            </a:fld>
            <a:endParaRPr lang="de-DE" dirty="0"/>
          </a:p>
        </p:txBody>
      </p:sp>
      <p:pic>
        <p:nvPicPr>
          <p:cNvPr id="11" name="Inhaltsplatzhalt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99992" y="1885271"/>
            <a:ext cx="4380646" cy="4290852"/>
          </a:xfrm>
        </p:spPr>
      </p:pic>
    </p:spTree>
    <p:extLst>
      <p:ext uri="{BB962C8B-B14F-4D97-AF65-F5344CB8AC3E}">
        <p14:creationId xmlns:p14="http://schemas.microsoft.com/office/powerpoint/2010/main" val="1081158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Automatic</a:t>
            </a:r>
            <a:r>
              <a:rPr lang="de-DE" dirty="0" smtClean="0"/>
              <a:t> </a:t>
            </a:r>
            <a:r>
              <a:rPr lang="de-DE" dirty="0" err="1" smtClean="0"/>
              <a:t>argument</a:t>
            </a:r>
            <a:r>
              <a:rPr lang="de-DE" dirty="0" smtClean="0"/>
              <a:t> </a:t>
            </a:r>
            <a:r>
              <a:rPr lang="de-DE" dirty="0" err="1" smtClean="0"/>
              <a:t>retrieval</a:t>
            </a:r>
            <a:r>
              <a:rPr lang="de-DE" dirty="0" smtClean="0"/>
              <a:t> </a:t>
            </a:r>
            <a:endParaRPr lang="de-DE" dirty="0"/>
          </a:p>
        </p:txBody>
      </p:sp>
      <p:sp>
        <p:nvSpPr>
          <p:cNvPr id="3" name="Inhaltsplatzhalter 2"/>
          <p:cNvSpPr>
            <a:spLocks noGrp="1"/>
          </p:cNvSpPr>
          <p:nvPr>
            <p:ph idx="1"/>
          </p:nvPr>
        </p:nvSpPr>
        <p:spPr/>
        <p:txBody>
          <a:bodyPr/>
          <a:lstStyle/>
          <a:p>
            <a:pPr marL="0" indent="0">
              <a:buNone/>
            </a:pPr>
            <a:r>
              <a:rPr lang="de-DE" dirty="0" smtClean="0"/>
              <a:t>The QGIS Python API </a:t>
            </a:r>
            <a:r>
              <a:rPr lang="de-DE" dirty="0" err="1" smtClean="0"/>
              <a:t>does</a:t>
            </a:r>
            <a:r>
              <a:rPr lang="de-DE" dirty="0" smtClean="0"/>
              <a:t> not </a:t>
            </a:r>
            <a:r>
              <a:rPr lang="de-DE" dirty="0" err="1" smtClean="0"/>
              <a:t>provide</a:t>
            </a:r>
            <a:r>
              <a:rPr lang="de-DE" dirty="0" smtClean="0"/>
              <a:t> a </a:t>
            </a:r>
            <a:r>
              <a:rPr lang="de-DE" dirty="0" err="1" smtClean="0"/>
              <a:t>way</a:t>
            </a:r>
            <a:r>
              <a:rPr lang="de-DE" dirty="0" smtClean="0"/>
              <a:t> </a:t>
            </a:r>
            <a:r>
              <a:rPr lang="de-DE" dirty="0" err="1" smtClean="0"/>
              <a:t>to</a:t>
            </a:r>
            <a:r>
              <a:rPr lang="de-DE" dirty="0" smtClean="0"/>
              <a:t> </a:t>
            </a:r>
            <a:r>
              <a:rPr lang="de-DE" dirty="0" err="1" smtClean="0"/>
              <a:t>collect</a:t>
            </a:r>
            <a:r>
              <a:rPr lang="de-DE" dirty="0" smtClean="0"/>
              <a:t> </a:t>
            </a:r>
            <a:r>
              <a:rPr lang="de-DE" dirty="0" err="1" smtClean="0"/>
              <a:t>function</a:t>
            </a:r>
            <a:r>
              <a:rPr lang="de-DE" dirty="0" smtClean="0"/>
              <a:t> </a:t>
            </a:r>
            <a:r>
              <a:rPr lang="de-DE" dirty="0" err="1" smtClean="0"/>
              <a:t>arguments</a:t>
            </a:r>
            <a:r>
              <a:rPr lang="de-DE" dirty="0" smtClean="0"/>
              <a:t> </a:t>
            </a:r>
            <a:r>
              <a:rPr lang="de-DE" dirty="0" err="1" smtClean="0"/>
              <a:t>of</a:t>
            </a:r>
            <a:r>
              <a:rPr lang="de-DE" dirty="0" smtClean="0"/>
              <a:t> a </a:t>
            </a:r>
            <a:r>
              <a:rPr lang="de-DE" dirty="0" err="1" smtClean="0"/>
              <a:t>geoalgorithm</a:t>
            </a:r>
            <a:r>
              <a:rPr lang="de-DE" dirty="0" smtClean="0"/>
              <a:t>. </a:t>
            </a:r>
            <a:r>
              <a:rPr lang="de-DE" dirty="0" err="1" smtClean="0"/>
              <a:t>You</a:t>
            </a:r>
            <a:r>
              <a:rPr lang="de-DE" dirty="0" smtClean="0"/>
              <a:t> </a:t>
            </a:r>
            <a:r>
              <a:rPr lang="de-DE" dirty="0" err="1" smtClean="0"/>
              <a:t>can</a:t>
            </a:r>
            <a:r>
              <a:rPr lang="de-DE" dirty="0" smtClean="0"/>
              <a:t> </a:t>
            </a:r>
            <a:r>
              <a:rPr lang="de-DE" dirty="0" err="1" smtClean="0"/>
              <a:t>only</a:t>
            </a:r>
            <a:r>
              <a:rPr lang="de-DE" dirty="0" smtClean="0"/>
              <a:t> do </a:t>
            </a:r>
            <a:r>
              <a:rPr lang="de-DE" dirty="0" err="1" smtClean="0"/>
              <a:t>that</a:t>
            </a:r>
            <a:r>
              <a:rPr lang="de-DE" dirty="0" smtClean="0"/>
              <a:t>:</a:t>
            </a:r>
          </a:p>
          <a:p>
            <a:pPr marL="0" indent="0">
              <a:buNone/>
            </a:pPr>
            <a:endParaRPr lang="de-DE" dirty="0" smtClean="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processing.alghelp</a:t>
            </a:r>
            <a:r>
              <a:rPr lang="de-DE" dirty="0">
                <a:latin typeface="Courier New" panose="02070309020205020404" pitchFamily="49" charset="0"/>
                <a:cs typeface="Courier New" panose="02070309020205020404" pitchFamily="49" charset="0"/>
              </a:rPr>
              <a:t>("grass7:r.slope.aspect")</a:t>
            </a:r>
            <a:endParaRPr lang="de-DE" dirty="0" smtClean="0">
              <a:latin typeface="Courier New" panose="02070309020205020404" pitchFamily="49" charset="0"/>
              <a:cs typeface="Courier New" panose="02070309020205020404" pitchFamily="49" charset="0"/>
            </a:endParaRPr>
          </a:p>
          <a:p>
            <a:pPr marL="0" indent="0">
              <a:buNone/>
            </a:pPr>
            <a:endParaRPr lang="de-DE" dirty="0"/>
          </a:p>
          <a:p>
            <a:pPr marL="0" indent="0">
              <a:buNone/>
            </a:pP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38</a:t>
            </a:fld>
            <a:endParaRPr lang="de-DE"/>
          </a:p>
        </p:txBody>
      </p:sp>
    </p:spTree>
    <p:extLst>
      <p:ext uri="{BB962C8B-B14F-4D97-AF65-F5344CB8AC3E}">
        <p14:creationId xmlns:p14="http://schemas.microsoft.com/office/powerpoint/2010/main" val="2068052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39</a:t>
            </a:fld>
            <a:endParaRPr lang="de-DE"/>
          </a:p>
        </p:txBody>
      </p:sp>
      <p:sp>
        <p:nvSpPr>
          <p:cNvPr id="7" name="Rechteck 6"/>
          <p:cNvSpPr/>
          <p:nvPr/>
        </p:nvSpPr>
        <p:spPr>
          <a:xfrm>
            <a:off x="457200" y="328582"/>
            <a:ext cx="8291264" cy="6124754"/>
          </a:xfrm>
          <a:prstGeom prst="rect">
            <a:avLst/>
          </a:prstGeom>
        </p:spPr>
        <p:txBody>
          <a:bodyPr wrap="square">
            <a:spAutoFit/>
          </a:bodyPr>
          <a:lstStyle/>
          <a:p>
            <a:r>
              <a:rPr lang="de-DE" sz="1400" dirty="0" smtClean="0">
                <a:latin typeface="Courier New" panose="02070309020205020404" pitchFamily="49" charset="0"/>
                <a:cs typeface="Courier New" panose="02070309020205020404" pitchFamily="49" charset="0"/>
              </a:rPr>
              <a:t>ALGORITHM</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r.slope.aspect</a:t>
            </a:r>
            <a:r>
              <a:rPr lang="de-DE" sz="1400" dirty="0">
                <a:latin typeface="Courier New" panose="02070309020205020404" pitchFamily="49" charset="0"/>
                <a:cs typeface="Courier New" panose="02070309020205020404" pitchFamily="49" charset="0"/>
              </a:rPr>
              <a:t> - Generates </a:t>
            </a:r>
            <a:r>
              <a:rPr lang="de-DE" sz="1400" dirty="0" err="1">
                <a:latin typeface="Courier New" panose="02070309020205020404" pitchFamily="49" charset="0"/>
                <a:cs typeface="Courier New" panose="02070309020205020404" pitchFamily="49" charset="0"/>
              </a:rPr>
              <a:t>raster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layers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of</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aspect</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curvatures</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and</a:t>
            </a:r>
            <a:r>
              <a:rPr lang="de-DE" sz="1400" dirty="0">
                <a:latin typeface="Courier New" panose="02070309020205020404" pitchFamily="49" charset="0"/>
                <a:cs typeface="Courier New" panose="02070309020205020404" pitchFamily="49" charset="0"/>
              </a:rPr>
              <a:t> partial derivatives </a:t>
            </a:r>
            <a:r>
              <a:rPr lang="de-DE" sz="1400" dirty="0" err="1">
                <a:latin typeface="Courier New" panose="02070309020205020404" pitchFamily="49" charset="0"/>
                <a:cs typeface="Courier New" panose="02070309020205020404" pitchFamily="49" charset="0"/>
              </a:rPr>
              <a:t>from</a:t>
            </a:r>
            <a:r>
              <a:rPr lang="de-DE" sz="1400" dirty="0">
                <a:latin typeface="Courier New" panose="02070309020205020404" pitchFamily="49" charset="0"/>
                <a:cs typeface="Courier New" panose="02070309020205020404" pitchFamily="49" charset="0"/>
              </a:rPr>
              <a:t> a </a:t>
            </a:r>
            <a:r>
              <a:rPr lang="de-DE" sz="1400" dirty="0" err="1">
                <a:latin typeface="Courier New" panose="02070309020205020404" pitchFamily="49" charset="0"/>
                <a:cs typeface="Courier New" panose="02070309020205020404" pitchFamily="49" charset="0"/>
              </a:rPr>
              <a:t>elevation</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raster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layer</a:t>
            </a:r>
            <a:r>
              <a:rPr lang="de-DE" sz="1400" dirty="0">
                <a:latin typeface="Courier New" panose="02070309020205020404" pitchFamily="49" charset="0"/>
                <a:cs typeface="Courier New" panose="02070309020205020404" pitchFamily="49" charset="0"/>
              </a:rPr>
              <a: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elevation</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format</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ParameterSelection</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precision &lt;</a:t>
            </a:r>
            <a:r>
              <a:rPr lang="de-DE" sz="1400" dirty="0" err="1">
                <a:latin typeface="Courier New" panose="02070309020205020404" pitchFamily="49" charset="0"/>
                <a:cs typeface="Courier New" panose="02070309020205020404" pitchFamily="49" charset="0"/>
              </a:rPr>
              <a:t>ParameterSelection</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 &lt;</a:t>
            </a:r>
            <a:r>
              <a:rPr lang="de-DE" sz="1400" dirty="0" err="1">
                <a:latin typeface="Courier New" panose="02070309020205020404" pitchFamily="49" charset="0"/>
                <a:cs typeface="Courier New" panose="02070309020205020404" pitchFamily="49" charset="0"/>
              </a:rPr>
              <a:t>ParameterBoolean</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zscale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ParameterNumber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min_slope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ParameterNumber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GRASS_REGION_PARAMETER &lt;</a:t>
            </a:r>
            <a:r>
              <a:rPr lang="de-DE" sz="1400" dirty="0" err="1">
                <a:latin typeface="Courier New" panose="02070309020205020404" pitchFamily="49" charset="0"/>
                <a:cs typeface="Courier New" panose="02070309020205020404" pitchFamily="49" charset="0"/>
              </a:rPr>
              <a:t>ParameterExtent</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GRASS_REGION_CELLSIZE_PARAMETER &lt;</a:t>
            </a:r>
            <a:r>
              <a:rPr lang="de-DE" sz="1400" dirty="0" err="1">
                <a:latin typeface="Courier New" panose="02070309020205020404" pitchFamily="49" charset="0"/>
                <a:cs typeface="Courier New" panose="02070309020205020404" pitchFamily="49" charset="0"/>
              </a:rPr>
              <a:t>ParameterNumber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aspect</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pcurvature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tcurvature</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dx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dy</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dxx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dyy</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dxy</a:t>
            </a:r>
            <a:r>
              <a:rPr lang="de-DE" sz="1400" dirty="0">
                <a:latin typeface="Courier New" panose="02070309020205020404" pitchFamily="49" charset="0"/>
                <a:cs typeface="Courier New" panose="02070309020205020404" pitchFamily="49" charset="0"/>
              </a:rPr>
              <a:t> &lt;</a:t>
            </a:r>
            <a:r>
              <a:rPr lang="de-DE" sz="1400" dirty="0" err="1">
                <a:latin typeface="Courier New" panose="02070309020205020404" pitchFamily="49" charset="0"/>
                <a:cs typeface="Courier New" panose="02070309020205020404" pitchFamily="49" charset="0"/>
              </a:rPr>
              <a:t>OutputRaster</a:t>
            </a:r>
            <a:r>
              <a:rPr lang="de-DE" sz="1400" dirty="0">
                <a:latin typeface="Courier New" panose="02070309020205020404" pitchFamily="49" charset="0"/>
                <a:cs typeface="Courier New" panose="02070309020205020404" pitchFamily="49" charset="0"/>
              </a:rPr>
              <a:t>&gt;</a:t>
            </a:r>
          </a:p>
          <a:p>
            <a:endParaRPr lang="de-DE" sz="1400" dirty="0">
              <a:latin typeface="Courier New" panose="02070309020205020404" pitchFamily="49" charset="0"/>
              <a:cs typeface="Courier New" panose="02070309020205020404" pitchFamily="49" charset="0"/>
            </a:endParaRPr>
          </a:p>
          <a:p>
            <a:endParaRPr lang="de-DE" sz="1400" dirty="0">
              <a:latin typeface="Courier New" panose="02070309020205020404" pitchFamily="49" charset="0"/>
              <a:cs typeface="Courier New" panose="02070309020205020404" pitchFamily="49" charset="0"/>
            </a:endParaRPr>
          </a:p>
          <a:p>
            <a:r>
              <a:rPr lang="de-DE" sz="1400" dirty="0" err="1">
                <a:latin typeface="Courier New" panose="02070309020205020404" pitchFamily="49" charset="0"/>
                <a:cs typeface="Courier New" panose="02070309020205020404" pitchFamily="49" charset="0"/>
              </a:rPr>
              <a:t>format</a:t>
            </a:r>
            <a:r>
              <a:rPr lang="de-DE" sz="1400" dirty="0">
                <a:latin typeface="Courier New" panose="02070309020205020404" pitchFamily="49" charset="0"/>
                <a:cs typeface="Courier New" panose="02070309020205020404" pitchFamily="49" charset="0"/>
              </a:rPr>
              <a:t>(Format </a:t>
            </a:r>
            <a:r>
              <a:rPr lang="de-DE" sz="1400" dirty="0" err="1">
                <a:latin typeface="Courier New" panose="02070309020205020404" pitchFamily="49" charset="0"/>
                <a:cs typeface="Courier New" panose="02070309020205020404" pitchFamily="49" charset="0"/>
              </a:rPr>
              <a:t>for</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reporting</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the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a:t>
            </a:r>
          </a:p>
          <a:p>
            <a:r>
              <a:rPr lang="de-DE" sz="1400" dirty="0">
                <a:latin typeface="Courier New" panose="02070309020205020404" pitchFamily="49" charset="0"/>
                <a:cs typeface="Courier New" panose="02070309020205020404" pitchFamily="49" charset="0"/>
              </a:rPr>
              <a:t>	0 - </a:t>
            </a:r>
            <a:r>
              <a:rPr lang="de-DE" sz="1400" dirty="0" err="1">
                <a:latin typeface="Courier New" panose="02070309020205020404" pitchFamily="49" charset="0"/>
                <a:cs typeface="Courier New" panose="02070309020205020404" pitchFamily="49" charset="0"/>
              </a:rPr>
              <a:t>degrees</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1 - </a:t>
            </a:r>
            <a:r>
              <a:rPr lang="de-DE" sz="1400" dirty="0" err="1">
                <a:latin typeface="Courier New" panose="02070309020205020404" pitchFamily="49" charset="0"/>
                <a:cs typeface="Courier New" panose="02070309020205020404" pitchFamily="49" charset="0"/>
              </a:rPr>
              <a:t>percent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precision(Type </a:t>
            </a:r>
            <a:r>
              <a:rPr lang="de-DE" sz="1400" dirty="0" err="1">
                <a:latin typeface="Courier New" panose="02070309020205020404" pitchFamily="49" charset="0"/>
                <a:cs typeface="Courier New" panose="02070309020205020404" pitchFamily="49" charset="0"/>
              </a:rPr>
              <a:t>of</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output</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aspect</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and</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slope</a:t>
            </a:r>
            <a:r>
              <a:rPr lang="de-DE" sz="1400" dirty="0">
                <a:latin typeface="Courier New" panose="02070309020205020404" pitchFamily="49" charset="0"/>
                <a:cs typeface="Courier New" panose="02070309020205020404" pitchFamily="49" charset="0"/>
              </a:rPr>
              <a:t> </a:t>
            </a:r>
            <a:r>
              <a:rPr lang="de-DE" sz="1400" dirty="0" err="1">
                <a:latin typeface="Courier New" panose="02070309020205020404" pitchFamily="49" charset="0"/>
                <a:cs typeface="Courier New" panose="02070309020205020404" pitchFamily="49" charset="0"/>
              </a:rPr>
              <a:t>layer</a:t>
            </a:r>
            <a:r>
              <a:rPr lang="de-DE" sz="1400" dirty="0">
                <a:latin typeface="Courier New" panose="02070309020205020404" pitchFamily="49" charset="0"/>
                <a:cs typeface="Courier New" panose="02070309020205020404" pitchFamily="49" charset="0"/>
              </a:rPr>
              <a:t>)</a:t>
            </a:r>
          </a:p>
          <a:p>
            <a:r>
              <a:rPr lang="de-DE" sz="1400" dirty="0">
                <a:latin typeface="Courier New" panose="02070309020205020404" pitchFamily="49" charset="0"/>
                <a:cs typeface="Courier New" panose="02070309020205020404" pitchFamily="49" charset="0"/>
              </a:rPr>
              <a:t>	0 - FCELL</a:t>
            </a:r>
          </a:p>
          <a:p>
            <a:r>
              <a:rPr lang="de-DE" sz="1400" dirty="0">
                <a:latin typeface="Courier New" panose="02070309020205020404" pitchFamily="49" charset="0"/>
                <a:cs typeface="Courier New" panose="02070309020205020404" pitchFamily="49" charset="0"/>
              </a:rPr>
              <a:t>	1 - CELL</a:t>
            </a:r>
          </a:p>
          <a:p>
            <a:r>
              <a:rPr lang="de-DE" sz="1400" dirty="0">
                <a:latin typeface="Courier New" panose="02070309020205020404" pitchFamily="49" charset="0"/>
                <a:cs typeface="Courier New" panose="02070309020205020404" pitchFamily="49" charset="0"/>
              </a:rPr>
              <a:t>	2 - DCELL</a:t>
            </a:r>
          </a:p>
        </p:txBody>
      </p:sp>
    </p:spTree>
    <p:extLst>
      <p:ext uri="{BB962C8B-B14F-4D97-AF65-F5344CB8AC3E}">
        <p14:creationId xmlns:p14="http://schemas.microsoft.com/office/powerpoint/2010/main" val="2885967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Combining</a:t>
            </a:r>
            <a:r>
              <a:rPr lang="de-DE" dirty="0" smtClean="0"/>
              <a:t> </a:t>
            </a:r>
            <a:r>
              <a:rPr lang="de-DE" dirty="0" err="1" smtClean="0"/>
              <a:t>the</a:t>
            </a:r>
            <a:r>
              <a:rPr lang="de-DE" dirty="0" smtClean="0"/>
              <a:t> </a:t>
            </a:r>
            <a:r>
              <a:rPr lang="de-DE" dirty="0" err="1" smtClean="0"/>
              <a:t>best</a:t>
            </a:r>
            <a:r>
              <a:rPr lang="de-DE" dirty="0" smtClean="0"/>
              <a:t> </a:t>
            </a:r>
            <a:r>
              <a:rPr lang="de-DE" dirty="0" err="1" smtClean="0"/>
              <a:t>of</a:t>
            </a:r>
            <a:r>
              <a:rPr lang="de-DE" dirty="0" smtClean="0"/>
              <a:t> </a:t>
            </a:r>
            <a:r>
              <a:rPr lang="de-DE" dirty="0" err="1" smtClean="0"/>
              <a:t>two</a:t>
            </a:r>
            <a:r>
              <a:rPr lang="de-DE" dirty="0" smtClean="0"/>
              <a:t> </a:t>
            </a:r>
            <a:r>
              <a:rPr lang="de-DE" dirty="0" err="1" smtClean="0"/>
              <a:t>worlds</a:t>
            </a:r>
            <a:endParaRPr lang="de-DE" dirty="0"/>
          </a:p>
        </p:txBody>
      </p:sp>
      <p:pic>
        <p:nvPicPr>
          <p:cNvPr id="7" name="Inhaltsplatzhalt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99792" y="2210817"/>
            <a:ext cx="4061612" cy="2824714"/>
          </a:xfrm>
        </p:spPr>
      </p:pic>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a:t>
            </a:fld>
            <a:endParaRPr lang="de-DE"/>
          </a:p>
        </p:txBody>
      </p:sp>
      <p:pic>
        <p:nvPicPr>
          <p:cNvPr id="14338" name="Picture 2" descr="http://www.esri.com/news/arcuser/0610/graphics/mosaicdataset_1-lg.jpg"/>
          <p:cNvPicPr>
            <a:picLocks noChangeAspect="1" noChangeArrowheads="1"/>
          </p:cNvPicPr>
          <p:nvPr/>
        </p:nvPicPr>
        <p:blipFill rotWithShape="1">
          <a:blip r:embed="rId4">
            <a:extLst>
              <a:ext uri="{28A0092B-C50C-407E-A947-70E740481C1C}">
                <a14:useLocalDpi xmlns:a14="http://schemas.microsoft.com/office/drawing/2010/main" val="0"/>
              </a:ext>
            </a:extLst>
          </a:blip>
          <a:srcRect r="68993" b="49576"/>
          <a:stretch/>
        </p:blipFill>
        <p:spPr bwMode="auto">
          <a:xfrm>
            <a:off x="189624" y="2791995"/>
            <a:ext cx="2510168" cy="2005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664109" y="5286171"/>
            <a:ext cx="1561197"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a:t>
            </a:r>
            <a:r>
              <a:rPr lang="de-DE" sz="1200" dirty="0" smtClean="0">
                <a:latin typeface="Arial" panose="020B0604020202020204" pitchFamily="34" charset="0"/>
                <a:cs typeface="Arial" panose="020B0604020202020204" pitchFamily="34" charset="0"/>
              </a:rPr>
              <a:t>www.esri.com/</a:t>
            </a:r>
            <a:endParaRPr lang="de-DE" sz="1200" dirty="0">
              <a:latin typeface="Arial" panose="020B0604020202020204" pitchFamily="34" charset="0"/>
              <a:cs typeface="Arial" panose="020B0604020202020204" pitchFamily="34" charset="0"/>
            </a:endParaRPr>
          </a:p>
        </p:txBody>
      </p:sp>
      <p:pic>
        <p:nvPicPr>
          <p:cNvPr id="14340" name="Picture 4" descr="notebook with analytics"/>
          <p:cNvPicPr>
            <a:picLocks noChangeAspect="1" noChangeArrowheads="1"/>
          </p:cNvPicPr>
          <p:nvPr/>
        </p:nvPicPr>
        <p:blipFill rotWithShape="1">
          <a:blip r:embed="rId5">
            <a:extLst>
              <a:ext uri="{28A0092B-C50C-407E-A947-70E740481C1C}">
                <a14:useLocalDpi xmlns:a14="http://schemas.microsoft.com/office/drawing/2010/main" val="0"/>
              </a:ext>
            </a:extLst>
          </a:blip>
          <a:srcRect l="57380" t="18670"/>
          <a:stretch/>
        </p:blipFill>
        <p:spPr bwMode="auto">
          <a:xfrm>
            <a:off x="6826351" y="2417663"/>
            <a:ext cx="1778097" cy="25719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6829603" y="5286172"/>
            <a:ext cx="1774845"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https://</a:t>
            </a:r>
            <a:r>
              <a:rPr lang="de-DE" sz="1200" dirty="0" smtClean="0">
                <a:latin typeface="Arial" panose="020B0604020202020204" pitchFamily="34" charset="0"/>
                <a:cs typeface="Arial" panose="020B0604020202020204" pitchFamily="34" charset="0"/>
              </a:rPr>
              <a:t>7segments.com/</a:t>
            </a:r>
          </a:p>
        </p:txBody>
      </p:sp>
    </p:spTree>
    <p:extLst>
      <p:ext uri="{BB962C8B-B14F-4D97-AF65-F5344CB8AC3E}">
        <p14:creationId xmlns:p14="http://schemas.microsoft.com/office/powerpoint/2010/main" val="3736148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Convenience </a:t>
            </a:r>
            <a:r>
              <a:rPr lang="de-DE" dirty="0" err="1" smtClean="0"/>
              <a:t>function</a:t>
            </a:r>
            <a:r>
              <a:rPr lang="de-DE" dirty="0" smtClean="0"/>
              <a:t> </a:t>
            </a:r>
            <a:r>
              <a:rPr lang="de-DE" dirty="0" err="1" smtClean="0">
                <a:latin typeface="Courier New" panose="02070309020205020404" pitchFamily="49" charset="0"/>
                <a:cs typeface="Courier New" panose="02070309020205020404" pitchFamily="49" charset="0"/>
              </a:rPr>
              <a:t>get_args_man</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idx="1"/>
          </p:nvPr>
        </p:nvSpPr>
        <p:spPr/>
        <p:txBody>
          <a:bodyPr>
            <a:normAutofit/>
          </a:bodyPr>
          <a:lstStyle/>
          <a:p>
            <a:pPr marL="0" indent="0">
              <a:buNone/>
            </a:pPr>
            <a:r>
              <a:rPr lang="de-DE" dirty="0" err="1"/>
              <a:t>However</a:t>
            </a:r>
            <a:r>
              <a:rPr lang="de-DE" dirty="0"/>
              <a:t>, </a:t>
            </a:r>
            <a:r>
              <a:rPr lang="de-DE" dirty="0" err="1">
                <a:latin typeface="Courier New" panose="02070309020205020404" pitchFamily="49" charset="0"/>
                <a:cs typeface="Courier New" panose="02070309020205020404" pitchFamily="49" charset="0"/>
              </a:rPr>
              <a:t>get_args_man</a:t>
            </a:r>
            <a:r>
              <a:rPr lang="de-DE" dirty="0"/>
              <a:t> </a:t>
            </a:r>
            <a:r>
              <a:rPr lang="de-DE" dirty="0" err="1"/>
              <a:t>let‘s</a:t>
            </a:r>
            <a:r>
              <a:rPr lang="de-DE" dirty="0"/>
              <a:t> </a:t>
            </a:r>
            <a:r>
              <a:rPr lang="de-DE" dirty="0" err="1"/>
              <a:t>you</a:t>
            </a:r>
            <a:r>
              <a:rPr lang="de-DE" dirty="0"/>
              <a:t> </a:t>
            </a:r>
            <a:r>
              <a:rPr lang="de-DE" dirty="0" err="1"/>
              <a:t>automatically</a:t>
            </a:r>
            <a:r>
              <a:rPr lang="de-DE" dirty="0"/>
              <a:t> </a:t>
            </a:r>
            <a:r>
              <a:rPr lang="de-DE" dirty="0" err="1"/>
              <a:t>collect</a:t>
            </a:r>
            <a:r>
              <a:rPr lang="de-DE" dirty="0"/>
              <a:t> all </a:t>
            </a:r>
            <a:r>
              <a:rPr lang="de-DE" dirty="0" err="1"/>
              <a:t>function</a:t>
            </a:r>
            <a:r>
              <a:rPr lang="de-DE" dirty="0"/>
              <a:t> </a:t>
            </a:r>
            <a:r>
              <a:rPr lang="de-DE" dirty="0" err="1"/>
              <a:t>arguments</a:t>
            </a:r>
            <a:r>
              <a:rPr lang="de-DE" dirty="0"/>
              <a:t> </a:t>
            </a:r>
            <a:r>
              <a:rPr lang="de-DE" dirty="0" err="1"/>
              <a:t>and</a:t>
            </a:r>
            <a:r>
              <a:rPr lang="de-DE" dirty="0"/>
              <a:t> </a:t>
            </a:r>
            <a:r>
              <a:rPr lang="de-DE" dirty="0" err="1"/>
              <a:t>default</a:t>
            </a:r>
            <a:r>
              <a:rPr lang="de-DE" dirty="0"/>
              <a:t> </a:t>
            </a:r>
            <a:r>
              <a:rPr lang="de-DE" dirty="0" err="1"/>
              <a:t>values</a:t>
            </a:r>
            <a:r>
              <a:rPr lang="de-DE" dirty="0"/>
              <a:t> </a:t>
            </a:r>
            <a:r>
              <a:rPr lang="de-DE" dirty="0" err="1"/>
              <a:t>of</a:t>
            </a:r>
            <a:r>
              <a:rPr lang="de-DE" dirty="0"/>
              <a:t> a </a:t>
            </a:r>
            <a:r>
              <a:rPr lang="de-DE" dirty="0" err="1"/>
              <a:t>specific</a:t>
            </a:r>
            <a:r>
              <a:rPr lang="de-DE" dirty="0"/>
              <a:t> </a:t>
            </a:r>
            <a:r>
              <a:rPr lang="de-DE" dirty="0" err="1"/>
              <a:t>geoalgorithm</a:t>
            </a:r>
            <a:r>
              <a:rPr lang="de-DE" dirty="0"/>
              <a:t>.</a:t>
            </a:r>
          </a:p>
          <a:p>
            <a:pPr marL="0" indent="0">
              <a:buNone/>
            </a:pPr>
            <a:endParaRPr lang="de-DE" dirty="0" smtClean="0">
              <a:latin typeface="Courier New" panose="02070309020205020404" pitchFamily="49" charset="0"/>
              <a:cs typeface="Courier New" panose="02070309020205020404" pitchFamily="49" charset="0"/>
            </a:endParaRP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de-DE" sz="1500" dirty="0" smtClean="0">
                <a:latin typeface="Courier New" panose="02070309020205020404" pitchFamily="49" charset="0"/>
                <a:cs typeface="Courier New" panose="02070309020205020404" pitchFamily="49" charset="0"/>
              </a:rPr>
              <a:t>R&gt; </a:t>
            </a:r>
            <a:r>
              <a:rPr lang="de-DE" sz="1500" dirty="0" err="1" smtClean="0">
                <a:latin typeface="Courier New" panose="02070309020205020404" pitchFamily="49" charset="0"/>
                <a:cs typeface="Courier New" panose="02070309020205020404" pitchFamily="49" charset="0"/>
              </a:rPr>
              <a:t>params</a:t>
            </a:r>
            <a:r>
              <a:rPr lang="de-DE" sz="1500" dirty="0" smtClean="0">
                <a:latin typeface="Courier New" panose="02070309020205020404" pitchFamily="49" charset="0"/>
                <a:cs typeface="Courier New" panose="02070309020205020404" pitchFamily="49" charset="0"/>
              </a:rPr>
              <a:t> &lt;- </a:t>
            </a:r>
            <a:r>
              <a:rPr lang="de-DE" sz="1500" dirty="0" err="1" smtClean="0">
                <a:latin typeface="Courier New" panose="02070309020205020404" pitchFamily="49" charset="0"/>
                <a:cs typeface="Courier New" panose="02070309020205020404" pitchFamily="49" charset="0"/>
              </a:rPr>
              <a:t>get_args_man</a:t>
            </a:r>
            <a:r>
              <a:rPr lang="de-DE" sz="1500" dirty="0" smtClean="0">
                <a:latin typeface="Courier New" panose="02070309020205020404" pitchFamily="49" charset="0"/>
                <a:cs typeface="Courier New" panose="02070309020205020404" pitchFamily="49" charset="0"/>
              </a:rPr>
              <a:t>(</a:t>
            </a:r>
            <a:r>
              <a:rPr lang="de-DE" sz="1500" dirty="0" err="1" smtClean="0">
                <a:latin typeface="Courier New" panose="02070309020205020404" pitchFamily="49" charset="0"/>
                <a:cs typeface="Courier New" panose="02070309020205020404" pitchFamily="49" charset="0"/>
              </a:rPr>
              <a:t>alg</a:t>
            </a:r>
            <a:r>
              <a:rPr lang="de-DE" sz="1500" dirty="0" smtClean="0">
                <a:latin typeface="Courier New" panose="02070309020205020404" pitchFamily="49" charset="0"/>
                <a:cs typeface="Courier New" panose="02070309020205020404" pitchFamily="49" charset="0"/>
              </a:rPr>
              <a:t> </a:t>
            </a:r>
            <a:r>
              <a:rPr lang="de-DE" sz="1500" dirty="0">
                <a:latin typeface="Courier New" panose="02070309020205020404" pitchFamily="49" charset="0"/>
                <a:cs typeface="Courier New" panose="02070309020205020404" pitchFamily="49" charset="0"/>
              </a:rPr>
              <a:t>= </a:t>
            </a:r>
            <a:r>
              <a:rPr lang="de-DE" sz="1500" b="1" dirty="0">
                <a:latin typeface="Courier New" panose="02070309020205020404" pitchFamily="49" charset="0"/>
                <a:cs typeface="Courier New" panose="02070309020205020404" pitchFamily="49" charset="0"/>
              </a:rPr>
              <a:t>"grass7:r.slope.aspect</a:t>
            </a:r>
            <a:r>
              <a:rPr lang="de-DE" sz="1500" b="1" dirty="0" smtClean="0">
                <a:latin typeface="Courier New" panose="02070309020205020404" pitchFamily="49" charset="0"/>
                <a:cs typeface="Courier New" panose="02070309020205020404" pitchFamily="49" charset="0"/>
              </a:rPr>
              <a:t>"</a:t>
            </a:r>
            <a:r>
              <a:rPr lang="de-DE" sz="1500" dirty="0" smtClean="0">
                <a:latin typeface="Courier New" panose="02070309020205020404" pitchFamily="49" charset="0"/>
                <a:cs typeface="Courier New" panose="02070309020205020404" pitchFamily="49" charset="0"/>
              </a:rPr>
              <a:t>,</a:t>
            </a:r>
          </a:p>
          <a:p>
            <a:pPr marL="0" indent="0">
              <a:buNone/>
            </a:pPr>
            <a:r>
              <a:rPr lang="de-DE" sz="1500" dirty="0" smtClean="0">
                <a:latin typeface="Courier New" panose="02070309020205020404" pitchFamily="49" charset="0"/>
                <a:cs typeface="Courier New" panose="02070309020205020404" pitchFamily="49" charset="0"/>
              </a:rPr>
              <a:t>R+   </a:t>
            </a:r>
            <a:r>
              <a:rPr lang="de-DE" sz="1500" dirty="0" err="1" smtClean="0">
                <a:latin typeface="Courier New" panose="02070309020205020404" pitchFamily="49" charset="0"/>
                <a:cs typeface="Courier New" panose="02070309020205020404" pitchFamily="49" charset="0"/>
              </a:rPr>
              <a:t>options</a:t>
            </a:r>
            <a:r>
              <a:rPr lang="de-DE" sz="1500" dirty="0" smtClean="0">
                <a:latin typeface="Courier New" panose="02070309020205020404" pitchFamily="49" charset="0"/>
                <a:cs typeface="Courier New" panose="02070309020205020404" pitchFamily="49" charset="0"/>
              </a:rPr>
              <a:t> </a:t>
            </a:r>
            <a:r>
              <a:rPr lang="de-DE" sz="1500" dirty="0">
                <a:latin typeface="Courier New" panose="02070309020205020404" pitchFamily="49" charset="0"/>
                <a:cs typeface="Courier New" panose="02070309020205020404" pitchFamily="49" charset="0"/>
              </a:rPr>
              <a:t>= </a:t>
            </a:r>
            <a:r>
              <a:rPr lang="de-DE" sz="1500" dirty="0" smtClean="0">
                <a:latin typeface="Courier New" panose="02070309020205020404" pitchFamily="49" charset="0"/>
                <a:cs typeface="Courier New" panose="02070309020205020404" pitchFamily="49" charset="0"/>
              </a:rPr>
              <a:t>TRUE, </a:t>
            </a:r>
            <a:r>
              <a:rPr lang="de-DE" sz="1500" dirty="0" err="1" smtClean="0">
                <a:latin typeface="Courier New" panose="02070309020205020404" pitchFamily="49" charset="0"/>
                <a:cs typeface="Courier New" panose="02070309020205020404" pitchFamily="49" charset="0"/>
              </a:rPr>
              <a:t>qgis_env</a:t>
            </a:r>
            <a:r>
              <a:rPr lang="de-DE" sz="1500" dirty="0" smtClean="0">
                <a:latin typeface="Courier New" panose="02070309020205020404" pitchFamily="49" charset="0"/>
                <a:cs typeface="Courier New" panose="02070309020205020404" pitchFamily="49" charset="0"/>
              </a:rPr>
              <a:t> </a:t>
            </a:r>
            <a:r>
              <a:rPr lang="de-DE" sz="1500" dirty="0">
                <a:latin typeface="Courier New" panose="02070309020205020404" pitchFamily="49" charset="0"/>
                <a:cs typeface="Courier New" panose="02070309020205020404" pitchFamily="49" charset="0"/>
              </a:rPr>
              <a:t>=  </a:t>
            </a:r>
            <a:r>
              <a:rPr lang="de-DE" sz="1500" dirty="0" err="1">
                <a:latin typeface="Courier New" panose="02070309020205020404" pitchFamily="49" charset="0"/>
                <a:cs typeface="Courier New" panose="02070309020205020404" pitchFamily="49" charset="0"/>
              </a:rPr>
              <a:t>qgis_env</a:t>
            </a:r>
            <a:r>
              <a:rPr lang="de-DE" sz="1500" dirty="0" smtClean="0">
                <a:latin typeface="Courier New" panose="02070309020205020404" pitchFamily="49" charset="0"/>
                <a:cs typeface="Courier New" panose="02070309020205020404" pitchFamily="49" charset="0"/>
              </a:rPr>
              <a:t>)</a:t>
            </a:r>
          </a:p>
          <a:p>
            <a:pPr marL="0" indent="0">
              <a:buNone/>
            </a:pPr>
            <a:r>
              <a:rPr lang="de-DE" sz="1500" dirty="0" smtClean="0">
                <a:latin typeface="Courier New" panose="02070309020205020404" pitchFamily="49" charset="0"/>
                <a:cs typeface="Courier New" panose="02070309020205020404" pitchFamily="49" charset="0"/>
              </a:rPr>
              <a:t>R+ </a:t>
            </a:r>
            <a:r>
              <a:rPr lang="de-DE" sz="1500" dirty="0" err="1" smtClean="0">
                <a:latin typeface="Courier New" panose="02070309020205020404" pitchFamily="49" charset="0"/>
                <a:cs typeface="Courier New" panose="02070309020205020404" pitchFamily="49" charset="0"/>
              </a:rPr>
              <a:t>params</a:t>
            </a:r>
            <a:endParaRPr lang="de-DE" sz="1500" dirty="0">
              <a:latin typeface="Courier New" panose="02070309020205020404" pitchFamily="49" charset="0"/>
              <a:cs typeface="Courier New" panose="02070309020205020404" pitchFamily="49" charset="0"/>
            </a:endParaRPr>
          </a:p>
          <a:p>
            <a:pPr marL="0" indent="0">
              <a:buNone/>
            </a:pPr>
            <a:endParaRPr lang="de-DE" sz="1500" dirty="0" smtClean="0">
              <a:latin typeface="Courier New" panose="02070309020205020404" pitchFamily="49" charset="0"/>
              <a:cs typeface="Courier New" panose="02070309020205020404" pitchFamily="49" charset="0"/>
            </a:endParaRPr>
          </a:p>
          <a:p>
            <a:pPr marL="0" indent="0">
              <a:buNone/>
            </a:pPr>
            <a:r>
              <a:rPr lang="de-DE" sz="1500" dirty="0" smtClean="0">
                <a:latin typeface="Courier New" panose="02070309020205020404" pitchFamily="49" charset="0"/>
                <a:cs typeface="Courier New" panose="02070309020205020404" pitchFamily="49" charset="0"/>
              </a:rPr>
              <a:t>$</a:t>
            </a:r>
            <a:r>
              <a:rPr lang="de-DE" sz="1500" dirty="0" err="1" smtClean="0">
                <a:latin typeface="Courier New" panose="02070309020205020404" pitchFamily="49" charset="0"/>
                <a:cs typeface="Courier New" panose="02070309020205020404" pitchFamily="49" charset="0"/>
              </a:rPr>
              <a:t>elevation</a:t>
            </a:r>
            <a:endParaRPr lang="de-DE" sz="1500" dirty="0">
              <a:latin typeface="Courier New" panose="02070309020205020404" pitchFamily="49" charset="0"/>
              <a:cs typeface="Courier New" panose="02070309020205020404" pitchFamily="49" charset="0"/>
            </a:endParaRPr>
          </a:p>
          <a:p>
            <a:pPr marL="0" indent="0">
              <a:buNone/>
            </a:pPr>
            <a:r>
              <a:rPr lang="de-DE" sz="1500" dirty="0" smtClean="0">
                <a:latin typeface="Courier New" panose="02070309020205020404" pitchFamily="49" charset="0"/>
                <a:cs typeface="Courier New" panose="02070309020205020404" pitchFamily="49" charset="0"/>
              </a:rPr>
              <a:t>[1</a:t>
            </a:r>
            <a:r>
              <a:rPr lang="de-DE" sz="1500" dirty="0">
                <a:latin typeface="Courier New" panose="02070309020205020404" pitchFamily="49" charset="0"/>
                <a:cs typeface="Courier New" panose="02070309020205020404" pitchFamily="49" charset="0"/>
              </a:rPr>
              <a:t>] "None"</a:t>
            </a:r>
          </a:p>
          <a:p>
            <a:pPr marL="0" indent="0">
              <a:buNone/>
            </a:pPr>
            <a:endParaRPr lang="de-DE" sz="1500" dirty="0">
              <a:latin typeface="Courier New" panose="02070309020205020404" pitchFamily="49" charset="0"/>
              <a:cs typeface="Courier New" panose="02070309020205020404" pitchFamily="49" charset="0"/>
            </a:endParaRPr>
          </a:p>
          <a:p>
            <a:pPr marL="0" indent="0">
              <a:buNone/>
            </a:pP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format</a:t>
            </a:r>
            <a:endParaRPr lang="de-DE" sz="1500" dirty="0">
              <a:latin typeface="Courier New" panose="02070309020205020404" pitchFamily="49" charset="0"/>
              <a:cs typeface="Courier New" panose="02070309020205020404" pitchFamily="49" charset="0"/>
            </a:endParaRPr>
          </a:p>
          <a:p>
            <a:pPr marL="0" indent="0">
              <a:buNone/>
            </a:pPr>
            <a:r>
              <a:rPr lang="de-DE" sz="1500" dirty="0">
                <a:latin typeface="Courier New" panose="02070309020205020404" pitchFamily="49" charset="0"/>
                <a:cs typeface="Courier New" panose="02070309020205020404" pitchFamily="49" charset="0"/>
              </a:rPr>
              <a:t>[1] "0"</a:t>
            </a:r>
          </a:p>
          <a:p>
            <a:pPr marL="0" indent="0">
              <a:buNone/>
            </a:pPr>
            <a:r>
              <a:rPr lang="de-DE" dirty="0" smtClean="0">
                <a:latin typeface="Courier New" panose="02070309020205020404" pitchFamily="49" charset="0"/>
                <a:cs typeface="Courier New" panose="02070309020205020404" pitchFamily="49" charset="0"/>
              </a:rPr>
              <a:t>…</a:t>
            </a:r>
            <a:endParaRPr lang="de-DE" dirty="0">
              <a:latin typeface="Courier New" panose="02070309020205020404" pitchFamily="49" charset="0"/>
              <a:cs typeface="Courier New" panose="02070309020205020404" pitchFamily="49" charset="0"/>
            </a:endParaRPr>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40</a:t>
            </a:fld>
            <a:endParaRPr lang="de-DE"/>
          </a:p>
        </p:txBody>
      </p:sp>
    </p:spTree>
    <p:extLst>
      <p:ext uri="{BB962C8B-B14F-4D97-AF65-F5344CB8AC3E}">
        <p14:creationId xmlns:p14="http://schemas.microsoft.com/office/powerpoint/2010/main" val="225504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fade">
                                      <p:cBhvr>
                                        <p:cTn id="16" dur="500"/>
                                        <p:tgtEl>
                                          <p:spTgt spid="3">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fade">
                                      <p:cBhvr>
                                        <p:cTn id="1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Let‘s</a:t>
            </a:r>
            <a:r>
              <a:rPr lang="de-DE" dirty="0" smtClean="0"/>
              <a:t> </a:t>
            </a:r>
            <a:r>
              <a:rPr lang="de-DE" dirty="0" err="1" smtClean="0">
                <a:latin typeface="Courier New" panose="02070309020205020404" pitchFamily="49" charset="0"/>
                <a:cs typeface="Courier New" panose="02070309020205020404" pitchFamily="49" charset="0"/>
              </a:rPr>
              <a:t>run_qgis</a:t>
            </a:r>
            <a:endParaRPr lang="de-DE" dirty="0">
              <a:latin typeface="Courier New" panose="02070309020205020404" pitchFamily="49" charset="0"/>
              <a:cs typeface="Courier New" panose="02070309020205020404" pitchFamily="49" charset="0"/>
            </a:endParaRPr>
          </a:p>
        </p:txBody>
      </p:sp>
      <p:sp>
        <p:nvSpPr>
          <p:cNvPr id="3" name="Inhaltsplatzhalter 2"/>
          <p:cNvSpPr>
            <a:spLocks noGrp="1"/>
          </p:cNvSpPr>
          <p:nvPr>
            <p:ph sz="half" idx="1"/>
          </p:nvPr>
        </p:nvSpPr>
        <p:spPr>
          <a:xfrm>
            <a:off x="457200" y="1600200"/>
            <a:ext cx="4038600" cy="4525963"/>
          </a:xfrm>
        </p:spPr>
        <p:txBody>
          <a:bodyPr>
            <a:normAutofit/>
          </a:bodyPr>
          <a:lstStyle/>
          <a:p>
            <a:pPr marL="0" indent="0">
              <a:buNone/>
            </a:pPr>
            <a:r>
              <a:rPr lang="de-DE" sz="1800" dirty="0" err="1">
                <a:latin typeface="Courier New" panose="02070309020205020404" pitchFamily="49" charset="0"/>
                <a:cs typeface="Courier New" panose="02070309020205020404" pitchFamily="49" charset="0"/>
              </a:rPr>
              <a:t>data</a:t>
            </a:r>
            <a:r>
              <a:rPr lang="de-DE" sz="1800" dirty="0">
                <a:latin typeface="Courier New" panose="02070309020205020404" pitchFamily="49" charset="0"/>
                <a:cs typeface="Courier New" panose="02070309020205020404" pitchFamily="49" charset="0"/>
              </a:rPr>
              <a:t>("dem</a:t>
            </a:r>
            <a:r>
              <a:rPr lang="de-DE" sz="1800" dirty="0" smtClean="0">
                <a:latin typeface="Courier New" panose="02070309020205020404" pitchFamily="49" charset="0"/>
                <a:cs typeface="Courier New" panose="02070309020205020404" pitchFamily="49" charset="0"/>
              </a:rPr>
              <a:t>")</a:t>
            </a:r>
          </a:p>
          <a:p>
            <a:pPr marL="0" indent="0">
              <a:buNone/>
            </a:pPr>
            <a:r>
              <a:rPr lang="de-DE" sz="1800" dirty="0" err="1" smtClean="0">
                <a:latin typeface="Courier New" panose="02070309020205020404" pitchFamily="49" charset="0"/>
                <a:cs typeface="Courier New" panose="02070309020205020404" pitchFamily="49" charset="0"/>
              </a:rPr>
              <a:t>params$elevation</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&lt;- dem</a:t>
            </a:r>
          </a:p>
          <a:p>
            <a:pPr marL="0" indent="0">
              <a:buNone/>
            </a:pPr>
            <a:r>
              <a:rPr lang="de-DE" sz="1800" dirty="0" err="1" smtClean="0">
                <a:latin typeface="Courier New" panose="02070309020205020404" pitchFamily="49" charset="0"/>
                <a:cs typeface="Courier New" panose="02070309020205020404" pitchFamily="49" charset="0"/>
              </a:rPr>
              <a:t>params$slope</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&lt;- </a:t>
            </a:r>
            <a:r>
              <a:rPr lang="de-DE" sz="1800" dirty="0" err="1">
                <a:latin typeface="Courier New" panose="02070309020205020404" pitchFamily="49" charset="0"/>
                <a:cs typeface="Courier New" panose="02070309020205020404" pitchFamily="49" charset="0"/>
              </a:rPr>
              <a:t>file.path</a:t>
            </a:r>
            <a:r>
              <a:rPr lang="de-DE" sz="1800" dirty="0">
                <a:latin typeface="Courier New" panose="02070309020205020404" pitchFamily="49" charset="0"/>
                <a:cs typeface="Courier New" panose="02070309020205020404" pitchFamily="49" charset="0"/>
              </a:rPr>
              <a:t>(</a:t>
            </a:r>
            <a:r>
              <a:rPr lang="de-DE" sz="1800" dirty="0" err="1">
                <a:latin typeface="Courier New" panose="02070309020205020404" pitchFamily="49" charset="0"/>
                <a:cs typeface="Courier New" panose="02070309020205020404" pitchFamily="49" charset="0"/>
              </a:rPr>
              <a:t>tempdir</a:t>
            </a:r>
            <a:r>
              <a:rPr lang="de-DE" sz="1800" dirty="0">
                <a:latin typeface="Courier New" panose="02070309020205020404" pitchFamily="49" charset="0"/>
                <a:cs typeface="Courier New" panose="02070309020205020404" pitchFamily="49" charset="0"/>
              </a:rPr>
              <a:t>(), "</a:t>
            </a:r>
            <a:r>
              <a:rPr lang="de-DE" sz="1800" dirty="0" err="1" smtClean="0">
                <a:latin typeface="Courier New" panose="02070309020205020404" pitchFamily="49" charset="0"/>
                <a:cs typeface="Courier New" panose="02070309020205020404" pitchFamily="49" charset="0"/>
              </a:rPr>
              <a:t>slope.tif</a:t>
            </a:r>
            <a:r>
              <a:rPr lang="de-DE" sz="1800" dirty="0" smtClean="0">
                <a:latin typeface="Courier New" panose="02070309020205020404" pitchFamily="49" charset="0"/>
                <a:cs typeface="Courier New" panose="02070309020205020404" pitchFamily="49" charset="0"/>
              </a:rPr>
              <a:t>")</a:t>
            </a:r>
            <a:endParaRPr lang="de-DE" sz="1800" dirty="0">
              <a:latin typeface="Courier New" panose="02070309020205020404" pitchFamily="49" charset="0"/>
              <a:cs typeface="Courier New" panose="02070309020205020404" pitchFamily="49" charset="0"/>
            </a:endParaRPr>
          </a:p>
          <a:p>
            <a:pPr marL="0" indent="0">
              <a:buNone/>
            </a:pPr>
            <a:endParaRPr lang="de-DE" sz="1800" dirty="0" smtClean="0">
              <a:latin typeface="Courier New" panose="02070309020205020404" pitchFamily="49" charset="0"/>
              <a:cs typeface="Courier New" panose="02070309020205020404" pitchFamily="49" charset="0"/>
            </a:endParaRPr>
          </a:p>
          <a:p>
            <a:pPr marL="0" indent="0">
              <a:buNone/>
            </a:pPr>
            <a:r>
              <a:rPr lang="de-DE" sz="1800" dirty="0" err="1" smtClean="0">
                <a:latin typeface="Courier New" panose="02070309020205020404" pitchFamily="49" charset="0"/>
                <a:cs typeface="Courier New" panose="02070309020205020404" pitchFamily="49" charset="0"/>
              </a:rPr>
              <a:t>slope</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&lt;- </a:t>
            </a:r>
            <a:r>
              <a:rPr lang="de-DE" sz="1800" dirty="0" err="1">
                <a:latin typeface="Courier New" panose="02070309020205020404" pitchFamily="49" charset="0"/>
                <a:cs typeface="Courier New" panose="02070309020205020404" pitchFamily="49" charset="0"/>
              </a:rPr>
              <a:t>run_qgis</a:t>
            </a:r>
            <a:r>
              <a:rPr lang="de-DE" sz="1800" dirty="0" smtClean="0">
                <a:latin typeface="Courier New" panose="02070309020205020404" pitchFamily="49" charset="0"/>
                <a:cs typeface="Courier New" panose="02070309020205020404" pitchFamily="49" charset="0"/>
              </a:rPr>
              <a:t>(</a:t>
            </a:r>
          </a:p>
          <a:p>
            <a:pPr marL="0" indent="0">
              <a:buNone/>
            </a:pPr>
            <a:r>
              <a:rPr lang="de-DE" sz="1800" dirty="0" smtClean="0">
                <a:latin typeface="Courier New" panose="02070309020205020404" pitchFamily="49" charset="0"/>
                <a:cs typeface="Courier New" panose="02070309020205020404" pitchFamily="49" charset="0"/>
              </a:rPr>
              <a:t>"</a:t>
            </a:r>
            <a:r>
              <a:rPr lang="de-DE" sz="1800" dirty="0">
                <a:latin typeface="Courier New" panose="02070309020205020404" pitchFamily="49" charset="0"/>
                <a:cs typeface="Courier New" panose="02070309020205020404" pitchFamily="49" charset="0"/>
              </a:rPr>
              <a:t>grass7:r.slope.aspect", </a:t>
            </a:r>
            <a:r>
              <a:rPr lang="de-DE" sz="1800" dirty="0" err="1" smtClean="0">
                <a:latin typeface="Courier New" panose="02070309020205020404" pitchFamily="49" charset="0"/>
                <a:cs typeface="Courier New" panose="02070309020205020404" pitchFamily="49" charset="0"/>
              </a:rPr>
              <a:t>params</a:t>
            </a:r>
            <a:r>
              <a:rPr lang="de-DE" sz="1800" dirty="0" smtClean="0">
                <a:latin typeface="Courier New" panose="02070309020205020404" pitchFamily="49" charset="0"/>
                <a:cs typeface="Courier New" panose="02070309020205020404" pitchFamily="49" charset="0"/>
              </a:rPr>
              <a:t> </a:t>
            </a:r>
            <a:r>
              <a:rPr lang="de-DE" sz="1800" dirty="0">
                <a:latin typeface="Courier New" panose="02070309020205020404" pitchFamily="49" charset="0"/>
                <a:cs typeface="Courier New" panose="02070309020205020404" pitchFamily="49" charset="0"/>
              </a:rPr>
              <a:t>= </a:t>
            </a:r>
            <a:r>
              <a:rPr lang="de-DE" sz="1800" dirty="0" err="1">
                <a:latin typeface="Courier New" panose="02070309020205020404" pitchFamily="49" charset="0"/>
                <a:cs typeface="Courier New" panose="02070309020205020404" pitchFamily="49" charset="0"/>
              </a:rPr>
              <a:t>params</a:t>
            </a:r>
            <a:r>
              <a:rPr lang="de-DE" sz="1800" dirty="0" smtClean="0">
                <a:latin typeface="Courier New" panose="02070309020205020404" pitchFamily="49" charset="0"/>
                <a:cs typeface="Courier New" panose="02070309020205020404" pitchFamily="49" charset="0"/>
              </a:rPr>
              <a:t>,                  </a:t>
            </a:r>
            <a:r>
              <a:rPr lang="de-DE" sz="1800" dirty="0" err="1">
                <a:latin typeface="Courier New" panose="02070309020205020404" pitchFamily="49" charset="0"/>
                <a:cs typeface="Courier New" panose="02070309020205020404" pitchFamily="49" charset="0"/>
              </a:rPr>
              <a:t>qgis_env</a:t>
            </a:r>
            <a:r>
              <a:rPr lang="de-DE" sz="1800" dirty="0">
                <a:latin typeface="Courier New" panose="02070309020205020404" pitchFamily="49" charset="0"/>
                <a:cs typeface="Courier New" panose="02070309020205020404" pitchFamily="49" charset="0"/>
              </a:rPr>
              <a:t> = </a:t>
            </a:r>
            <a:r>
              <a:rPr lang="de-DE" sz="1800" dirty="0" err="1">
                <a:latin typeface="Courier New" panose="02070309020205020404" pitchFamily="49" charset="0"/>
                <a:cs typeface="Courier New" panose="02070309020205020404" pitchFamily="49" charset="0"/>
              </a:rPr>
              <a:t>qgis_env</a:t>
            </a:r>
            <a:r>
              <a:rPr lang="de-DE" sz="1800" dirty="0">
                <a:latin typeface="Courier New" panose="02070309020205020404" pitchFamily="49" charset="0"/>
                <a:cs typeface="Courier New" panose="02070309020205020404" pitchFamily="49" charset="0"/>
              </a:rPr>
              <a:t>,</a:t>
            </a:r>
          </a:p>
          <a:p>
            <a:pPr marL="0" indent="0">
              <a:buNone/>
            </a:pPr>
            <a:r>
              <a:rPr lang="de-DE" sz="1800" b="1" dirty="0" err="1">
                <a:latin typeface="Courier New" panose="02070309020205020404" pitchFamily="49" charset="0"/>
                <a:cs typeface="Courier New" panose="02070309020205020404" pitchFamily="49" charset="0"/>
              </a:rPr>
              <a:t>l</a:t>
            </a:r>
            <a:r>
              <a:rPr lang="de-DE" sz="1800" b="1" dirty="0" err="1" smtClean="0">
                <a:latin typeface="Courier New" panose="02070309020205020404" pitchFamily="49" charset="0"/>
                <a:cs typeface="Courier New" panose="02070309020205020404" pitchFamily="49" charset="0"/>
              </a:rPr>
              <a:t>oad_output</a:t>
            </a:r>
            <a:r>
              <a:rPr lang="de-DE" sz="1800" dirty="0" smtClean="0">
                <a:latin typeface="Courier New" panose="02070309020205020404" pitchFamily="49" charset="0"/>
                <a:cs typeface="Courier New" panose="02070309020205020404" pitchFamily="49" charset="0"/>
              </a:rPr>
              <a:t> </a:t>
            </a:r>
            <a:r>
              <a:rPr lang="de-DE" sz="1800">
                <a:latin typeface="Courier New" panose="02070309020205020404" pitchFamily="49" charset="0"/>
                <a:cs typeface="Courier New" panose="02070309020205020404" pitchFamily="49" charset="0"/>
              </a:rPr>
              <a:t>= </a:t>
            </a:r>
            <a:r>
              <a:rPr lang="de-DE" sz="1800" smtClean="0">
                <a:latin typeface="Courier New" panose="02070309020205020404" pitchFamily="49" charset="0"/>
                <a:cs typeface="Courier New" panose="02070309020205020404" pitchFamily="49" charset="0"/>
              </a:rPr>
              <a:t>TRUE)</a:t>
            </a:r>
            <a:endParaRPr lang="de-DE" sz="1800" dirty="0">
              <a:latin typeface="Courier New" panose="02070309020205020404" pitchFamily="49" charset="0"/>
              <a:cs typeface="Courier New" panose="02070309020205020404" pitchFamily="49" charset="0"/>
            </a:endParaRPr>
          </a:p>
        </p:txBody>
      </p:sp>
      <p:pic>
        <p:nvPicPr>
          <p:cNvPr id="13" name="Inhaltsplatzhalt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55512" y="1721114"/>
            <a:ext cx="4408976" cy="4228166"/>
          </a:xfrm>
        </p:spPr>
      </p:pic>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41</a:t>
            </a:fld>
            <a:endParaRPr lang="de-DE"/>
          </a:p>
        </p:txBody>
      </p:sp>
      <p:sp>
        <p:nvSpPr>
          <p:cNvPr id="9" name="Inhaltsplatzhalter 2"/>
          <p:cNvSpPr txBox="1">
            <a:spLocks/>
          </p:cNvSpPr>
          <p:nvPr/>
        </p:nvSpPr>
        <p:spPr>
          <a:xfrm>
            <a:off x="4572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 Neue"/>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800" dirty="0" err="1" smtClean="0">
                <a:latin typeface="Courier New" panose="02070309020205020404" pitchFamily="49" charset="0"/>
                <a:cs typeface="Courier New" panose="02070309020205020404" pitchFamily="49" charset="0"/>
              </a:rPr>
              <a:t>data</a:t>
            </a:r>
            <a:r>
              <a:rPr lang="de-DE" sz="1800" dirty="0" smtClean="0">
                <a:latin typeface="Courier New" panose="02070309020205020404" pitchFamily="49" charset="0"/>
                <a:cs typeface="Courier New" panose="02070309020205020404" pitchFamily="49" charset="0"/>
              </a:rPr>
              <a:t>("dem")</a:t>
            </a:r>
          </a:p>
          <a:p>
            <a:pPr marL="0" indent="0">
              <a:buFont typeface="Arial" panose="020B0604020202020204" pitchFamily="34" charset="0"/>
              <a:buNone/>
            </a:pPr>
            <a:r>
              <a:rPr lang="de-DE" sz="1800" dirty="0" err="1" smtClean="0">
                <a:latin typeface="Courier New" panose="02070309020205020404" pitchFamily="49" charset="0"/>
                <a:cs typeface="Courier New" panose="02070309020205020404" pitchFamily="49" charset="0"/>
              </a:rPr>
              <a:t>params$elevation</a:t>
            </a:r>
            <a:r>
              <a:rPr lang="de-DE" sz="1800" dirty="0" smtClean="0">
                <a:latin typeface="Courier New" panose="02070309020205020404" pitchFamily="49" charset="0"/>
                <a:cs typeface="Courier New" panose="02070309020205020404" pitchFamily="49" charset="0"/>
              </a:rPr>
              <a:t> &lt;- </a:t>
            </a:r>
            <a:r>
              <a:rPr lang="de-DE" sz="1800" b="1" dirty="0" smtClean="0">
                <a:latin typeface="Courier New" panose="02070309020205020404" pitchFamily="49" charset="0"/>
                <a:cs typeface="Courier New" panose="02070309020205020404" pitchFamily="49" charset="0"/>
              </a:rPr>
              <a:t>dem</a:t>
            </a:r>
          </a:p>
          <a:p>
            <a:pPr marL="0" indent="0">
              <a:buFont typeface="Arial" panose="020B0604020202020204" pitchFamily="34" charset="0"/>
              <a:buNone/>
            </a:pPr>
            <a:r>
              <a:rPr lang="de-DE" sz="1800" dirty="0" err="1" smtClean="0">
                <a:latin typeface="Courier New" panose="02070309020205020404" pitchFamily="49" charset="0"/>
                <a:cs typeface="Courier New" panose="02070309020205020404" pitchFamily="49" charset="0"/>
              </a:rPr>
              <a:t>params$slope</a:t>
            </a:r>
            <a:r>
              <a:rPr lang="de-DE" sz="1800" dirty="0" smtClean="0">
                <a:latin typeface="Courier New" panose="02070309020205020404" pitchFamily="49" charset="0"/>
                <a:cs typeface="Courier New" panose="02070309020205020404" pitchFamily="49" charset="0"/>
              </a:rPr>
              <a:t> &lt;- </a:t>
            </a:r>
            <a:r>
              <a:rPr lang="de-DE" sz="1800" dirty="0" err="1" smtClean="0">
                <a:latin typeface="Courier New" panose="02070309020205020404" pitchFamily="49" charset="0"/>
                <a:cs typeface="Courier New" panose="02070309020205020404" pitchFamily="49" charset="0"/>
              </a:rPr>
              <a:t>file.path</a:t>
            </a:r>
            <a:r>
              <a:rPr lang="de-DE" sz="1800" dirty="0" smtClean="0">
                <a:latin typeface="Courier New" panose="02070309020205020404" pitchFamily="49" charset="0"/>
                <a:cs typeface="Courier New" panose="02070309020205020404" pitchFamily="49" charset="0"/>
              </a:rPr>
              <a:t>(</a:t>
            </a:r>
            <a:r>
              <a:rPr lang="de-DE" sz="1800" dirty="0" err="1" smtClean="0">
                <a:latin typeface="Courier New" panose="02070309020205020404" pitchFamily="49" charset="0"/>
                <a:cs typeface="Courier New" panose="02070309020205020404" pitchFamily="49" charset="0"/>
              </a:rPr>
              <a:t>tempdir</a:t>
            </a:r>
            <a:r>
              <a:rPr lang="de-DE" sz="1800" dirty="0" smtClean="0">
                <a:latin typeface="Courier New" panose="02070309020205020404" pitchFamily="49" charset="0"/>
                <a:cs typeface="Courier New" panose="02070309020205020404" pitchFamily="49" charset="0"/>
              </a:rPr>
              <a:t>(), "</a:t>
            </a:r>
            <a:r>
              <a:rPr lang="de-DE" sz="1800" dirty="0" err="1" smtClean="0">
                <a:latin typeface="Courier New" panose="02070309020205020404" pitchFamily="49" charset="0"/>
                <a:cs typeface="Courier New" panose="02070309020205020404" pitchFamily="49" charset="0"/>
              </a:rPr>
              <a:t>slope.tif</a:t>
            </a:r>
            <a:r>
              <a:rPr lang="de-DE" sz="1800" dirty="0" smtClean="0">
                <a:latin typeface="Courier New" panose="02070309020205020404" pitchFamily="49" charset="0"/>
                <a:cs typeface="Courier New" panose="02070309020205020404" pitchFamily="49" charset="0"/>
              </a:rPr>
              <a:t>")</a:t>
            </a:r>
          </a:p>
        </p:txBody>
      </p:sp>
      <p:cxnSp>
        <p:nvCxnSpPr>
          <p:cNvPr id="7" name="Gerade Verbindung mit Pfeil 6"/>
          <p:cNvCxnSpPr/>
          <p:nvPr/>
        </p:nvCxnSpPr>
        <p:spPr>
          <a:xfrm flipV="1">
            <a:off x="3851920" y="1268760"/>
            <a:ext cx="1224136" cy="720080"/>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5166702" y="846138"/>
            <a:ext cx="2441694" cy="646331"/>
          </a:xfrm>
          <a:prstGeom prst="rect">
            <a:avLst/>
          </a:prstGeom>
          <a:noFill/>
        </p:spPr>
        <p:txBody>
          <a:bodyPr wrap="none" rtlCol="0">
            <a:spAutoFit/>
          </a:bodyPr>
          <a:lstStyle/>
          <a:p>
            <a:r>
              <a:rPr lang="de-DE" dirty="0" err="1" smtClean="0">
                <a:latin typeface="Helvetica" panose="020B0604020202020204" pitchFamily="34" charset="0"/>
                <a:cs typeface="Helvetica" panose="020B0604020202020204" pitchFamily="34" charset="0"/>
              </a:rPr>
              <a:t>Spatial</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object</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residing</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in R</a:t>
            </a:r>
            <a:endParaRPr lang="de-DE" dirty="0">
              <a:latin typeface="Helvetica" panose="020B0604020202020204" pitchFamily="34" charset="0"/>
              <a:cs typeface="Helvetica" panose="020B0604020202020204" pitchFamily="34" charset="0"/>
            </a:endParaRPr>
          </a:p>
        </p:txBody>
      </p:sp>
      <p:sp>
        <p:nvSpPr>
          <p:cNvPr id="11" name="Textfeld 10"/>
          <p:cNvSpPr txBox="1"/>
          <p:nvPr/>
        </p:nvSpPr>
        <p:spPr>
          <a:xfrm>
            <a:off x="1691680" y="5747587"/>
            <a:ext cx="3954929" cy="646331"/>
          </a:xfrm>
          <a:prstGeom prst="rect">
            <a:avLst/>
          </a:prstGeom>
          <a:noFill/>
        </p:spPr>
        <p:txBody>
          <a:bodyPr wrap="none" rtlCol="0">
            <a:spAutoFit/>
          </a:bodyPr>
          <a:lstStyle/>
          <a:p>
            <a:r>
              <a:rPr lang="de-DE" dirty="0" smtClean="0">
                <a:latin typeface="Helvetica" panose="020B0604020202020204" pitchFamily="34" charset="0"/>
                <a:cs typeface="Helvetica" panose="020B0604020202020204" pitchFamily="34" charset="0"/>
              </a:rPr>
              <a:t>Loads </a:t>
            </a:r>
            <a:r>
              <a:rPr lang="de-DE" dirty="0" err="1" smtClean="0">
                <a:latin typeface="Helvetica" panose="020B0604020202020204" pitchFamily="34" charset="0"/>
                <a:cs typeface="Helvetica" panose="020B0604020202020204" pitchFamily="34" charset="0"/>
              </a:rPr>
              <a:t>automatically</a:t>
            </a:r>
            <a:r>
              <a:rPr lang="de-DE" dirty="0" smtClean="0">
                <a:latin typeface="Helvetica" panose="020B0604020202020204" pitchFamily="34" charset="0"/>
                <a:cs typeface="Helvetica" panose="020B0604020202020204" pitchFamily="34" charset="0"/>
              </a:rPr>
              <a:t> </a:t>
            </a:r>
            <a:r>
              <a:rPr lang="de-DE" dirty="0" err="1" smtClean="0">
                <a:latin typeface="Helvetica" panose="020B0604020202020204" pitchFamily="34" charset="0"/>
                <a:cs typeface="Helvetica" panose="020B0604020202020204" pitchFamily="34" charset="0"/>
              </a:rPr>
              <a:t>the</a:t>
            </a:r>
            <a:r>
              <a:rPr lang="de-DE" dirty="0" smtClean="0">
                <a:latin typeface="Helvetica" panose="020B0604020202020204" pitchFamily="34" charset="0"/>
                <a:cs typeface="Helvetica" panose="020B0604020202020204" pitchFamily="34" charset="0"/>
              </a:rPr>
              <a:t> QGIS </a:t>
            </a:r>
            <a:r>
              <a:rPr lang="de-DE" dirty="0" err="1" smtClean="0">
                <a:latin typeface="Helvetica" panose="020B0604020202020204" pitchFamily="34" charset="0"/>
                <a:cs typeface="Helvetica" panose="020B0604020202020204" pitchFamily="34" charset="0"/>
              </a:rPr>
              <a:t>ouptut</a:t>
            </a:r>
            <a:endParaRPr lang="de-DE" dirty="0" smtClean="0">
              <a:latin typeface="Helvetica" panose="020B0604020202020204" pitchFamily="34" charset="0"/>
              <a:cs typeface="Helvetica" panose="020B0604020202020204" pitchFamily="34" charset="0"/>
            </a:endParaRPr>
          </a:p>
          <a:p>
            <a:r>
              <a:rPr lang="de-DE" dirty="0" smtClean="0">
                <a:latin typeface="Helvetica" panose="020B0604020202020204" pitchFamily="34" charset="0"/>
                <a:cs typeface="Helvetica" panose="020B0604020202020204" pitchFamily="34" charset="0"/>
              </a:rPr>
              <a:t>back </a:t>
            </a:r>
            <a:r>
              <a:rPr lang="de-DE" dirty="0" err="1" smtClean="0">
                <a:latin typeface="Helvetica" panose="020B0604020202020204" pitchFamily="34" charset="0"/>
                <a:cs typeface="Helvetica" panose="020B0604020202020204" pitchFamily="34" charset="0"/>
              </a:rPr>
              <a:t>into</a:t>
            </a:r>
            <a:r>
              <a:rPr lang="de-DE" dirty="0" smtClean="0">
                <a:latin typeface="Helvetica" panose="020B0604020202020204" pitchFamily="34" charset="0"/>
                <a:cs typeface="Helvetica" panose="020B0604020202020204" pitchFamily="34" charset="0"/>
              </a:rPr>
              <a:t> R</a:t>
            </a:r>
            <a:endParaRPr lang="de-DE" dirty="0">
              <a:latin typeface="Helvetica" panose="020B0604020202020204" pitchFamily="34" charset="0"/>
              <a:cs typeface="Helvetica" panose="020B0604020202020204" pitchFamily="34" charset="0"/>
            </a:endParaRPr>
          </a:p>
        </p:txBody>
      </p:sp>
      <p:cxnSp>
        <p:nvCxnSpPr>
          <p:cNvPr id="12" name="Gerade Verbindung mit Pfeil 11"/>
          <p:cNvCxnSpPr/>
          <p:nvPr/>
        </p:nvCxnSpPr>
        <p:spPr>
          <a:xfrm>
            <a:off x="1403648" y="5085184"/>
            <a:ext cx="648072" cy="519810"/>
          </a:xfrm>
          <a:prstGeom prst="straightConnector1">
            <a:avLst/>
          </a:prstGeom>
          <a:ln w="25400">
            <a:solidFill>
              <a:srgbClr val="2B66AB"/>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659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Navigation</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5</a:t>
            </a:fld>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084" y="1621686"/>
            <a:ext cx="2583180" cy="1226820"/>
          </a:xfrm>
          <a:prstGeom prst="rect">
            <a:avLst/>
          </a:prstGeom>
        </p:spPr>
      </p:pic>
      <p:pic>
        <p:nvPicPr>
          <p:cNvPr id="9" name="Picture 2" descr="http://2rct3i2488gxf9jvb1lqhek9-wpengine.netdna-ssl.com/wp-content/uploads/2015/07/QGi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4707" y="2270916"/>
            <a:ext cx="1105147" cy="1218206"/>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p:cNvSpPr/>
          <p:nvPr/>
        </p:nvSpPr>
        <p:spPr>
          <a:xfrm>
            <a:off x="5296634" y="2915652"/>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RSAGA</a:t>
            </a:r>
            <a:endParaRPr lang="de-DE" dirty="0"/>
          </a:p>
        </p:txBody>
      </p:sp>
      <p:sp>
        <p:nvSpPr>
          <p:cNvPr id="13" name="Rechteck 12"/>
          <p:cNvSpPr/>
          <p:nvPr/>
        </p:nvSpPr>
        <p:spPr>
          <a:xfrm>
            <a:off x="7293889" y="3561130"/>
            <a:ext cx="873957" cy="369332"/>
          </a:xfrm>
          <a:prstGeom prst="rect">
            <a:avLst/>
          </a:prstGeom>
        </p:spPr>
        <p:txBody>
          <a:bodyPr wrap="none">
            <a:spAutoFit/>
          </a:bodyPr>
          <a:lstStyle/>
          <a:p>
            <a:r>
              <a:rPr lang="de-DE" b="1" dirty="0" smtClean="0">
                <a:latin typeface="Courier New" panose="02070309020205020404" pitchFamily="49" charset="0"/>
                <a:cs typeface="Courier New" panose="02070309020205020404" pitchFamily="49" charset="0"/>
              </a:rPr>
              <a:t>RQGIS</a:t>
            </a:r>
            <a:endParaRPr lang="de-DE" dirty="0"/>
          </a:p>
        </p:txBody>
      </p:sp>
      <p:sp>
        <p:nvSpPr>
          <p:cNvPr id="16" name="Interaktive Schaltfläche: Anpassen 15">
            <a:hlinkClick r:id="rId5" action="ppaction://hlinksldjump" highlightClick="1"/>
          </p:cNvPr>
          <p:cNvSpPr/>
          <p:nvPr/>
        </p:nvSpPr>
        <p:spPr>
          <a:xfrm>
            <a:off x="657290" y="1533019"/>
            <a:ext cx="2762582" cy="671845"/>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2000" dirty="0" smtClean="0">
                <a:latin typeface="Helvetica" panose="020B0604020202020204" pitchFamily="34" charset="0"/>
                <a:cs typeface="Helvetica" panose="020B0604020202020204" pitchFamily="34" charset="0"/>
              </a:rPr>
              <a:t>1. R </a:t>
            </a:r>
            <a:r>
              <a:rPr lang="de-DE" sz="2000" dirty="0" err="1" smtClean="0">
                <a:latin typeface="Helvetica" panose="020B0604020202020204" pitchFamily="34" charset="0"/>
                <a:cs typeface="Helvetica" panose="020B0604020202020204" pitchFamily="34" charset="0"/>
              </a:rPr>
              <a:t>as</a:t>
            </a:r>
            <a:r>
              <a:rPr lang="de-DE" sz="2000" dirty="0" smtClean="0">
                <a:latin typeface="Helvetica" panose="020B0604020202020204" pitchFamily="34" charset="0"/>
                <a:cs typeface="Helvetica" panose="020B0604020202020204" pitchFamily="34" charset="0"/>
              </a:rPr>
              <a:t> a GIS</a:t>
            </a:r>
            <a:endParaRPr lang="de-DE" sz="2000" dirty="0">
              <a:latin typeface="Helvetica" panose="020B0604020202020204" pitchFamily="34" charset="0"/>
              <a:cs typeface="Helvetica" panose="020B0604020202020204" pitchFamily="34" charset="0"/>
            </a:endParaRPr>
          </a:p>
        </p:txBody>
      </p:sp>
      <p:sp>
        <p:nvSpPr>
          <p:cNvPr id="17" name="Interaktive Schaltfläche: Anpassen 16">
            <a:hlinkClick r:id="rId6" action="ppaction://hlinksldjump" highlightClick="1"/>
          </p:cNvPr>
          <p:cNvSpPr/>
          <p:nvPr/>
        </p:nvSpPr>
        <p:spPr>
          <a:xfrm>
            <a:off x="657290" y="4449343"/>
            <a:ext cx="2762582" cy="671845"/>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2000" dirty="0" smtClean="0">
                <a:latin typeface="Helvetica" panose="020B0604020202020204" pitchFamily="34" charset="0"/>
                <a:cs typeface="Helvetica" panose="020B0604020202020204" pitchFamily="34" charset="0"/>
              </a:rPr>
              <a:t>4. RQGIS vs. RSAGA</a:t>
            </a:r>
            <a:endParaRPr lang="de-DE" sz="2000" dirty="0">
              <a:latin typeface="Helvetica" panose="020B0604020202020204" pitchFamily="34" charset="0"/>
              <a:cs typeface="Helvetica" panose="020B0604020202020204" pitchFamily="34" charset="0"/>
            </a:endParaRPr>
          </a:p>
        </p:txBody>
      </p:sp>
      <p:sp>
        <p:nvSpPr>
          <p:cNvPr id="18" name="Interaktive Schaltfläche: Anpassen 17">
            <a:hlinkClick r:id="rId7" action="ppaction://hlinksldjump" highlightClick="1"/>
          </p:cNvPr>
          <p:cNvSpPr/>
          <p:nvPr/>
        </p:nvSpPr>
        <p:spPr>
          <a:xfrm>
            <a:off x="657290" y="2505127"/>
            <a:ext cx="2762582" cy="671845"/>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2000" dirty="0">
                <a:latin typeface="Helvetica" panose="020B0604020202020204" pitchFamily="34" charset="0"/>
                <a:cs typeface="Helvetica" panose="020B0604020202020204" pitchFamily="34" charset="0"/>
              </a:rPr>
              <a:t>2</a:t>
            </a:r>
            <a:r>
              <a:rPr lang="de-DE" sz="2000" dirty="0" smtClean="0">
                <a:latin typeface="Helvetica" panose="020B0604020202020204" pitchFamily="34" charset="0"/>
                <a:cs typeface="Helvetica" panose="020B0604020202020204" pitchFamily="34" charset="0"/>
              </a:rPr>
              <a:t>. R-GIS </a:t>
            </a:r>
            <a:r>
              <a:rPr lang="de-DE" sz="2000" dirty="0" err="1" smtClean="0">
                <a:latin typeface="Helvetica" panose="020B0604020202020204" pitchFamily="34" charset="0"/>
                <a:cs typeface="Helvetica" panose="020B0604020202020204" pitchFamily="34" charset="0"/>
              </a:rPr>
              <a:t>integration</a:t>
            </a:r>
            <a:endParaRPr lang="de-DE" sz="2000" dirty="0">
              <a:latin typeface="Helvetica" panose="020B0604020202020204" pitchFamily="34" charset="0"/>
              <a:cs typeface="Helvetica" panose="020B0604020202020204" pitchFamily="34" charset="0"/>
            </a:endParaRPr>
          </a:p>
        </p:txBody>
      </p:sp>
      <p:sp>
        <p:nvSpPr>
          <p:cNvPr id="19" name="Interaktive Schaltfläche: Anpassen 18">
            <a:hlinkClick r:id="rId8" action="ppaction://hlinksldjump" highlightClick="1"/>
          </p:cNvPr>
          <p:cNvSpPr/>
          <p:nvPr/>
        </p:nvSpPr>
        <p:spPr>
          <a:xfrm>
            <a:off x="657290" y="3477235"/>
            <a:ext cx="2762582" cy="671845"/>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2000" dirty="0" smtClean="0">
                <a:latin typeface="Helvetica" panose="020B0604020202020204" pitchFamily="34" charset="0"/>
                <a:cs typeface="Helvetica" panose="020B0604020202020204" pitchFamily="34" charset="0"/>
              </a:rPr>
              <a:t>3. R-GIS </a:t>
            </a:r>
            <a:r>
              <a:rPr lang="de-DE" sz="2000" dirty="0" err="1" smtClean="0">
                <a:latin typeface="Helvetica" panose="020B0604020202020204" pitchFamily="34" charset="0"/>
                <a:cs typeface="Helvetica" panose="020B0604020202020204" pitchFamily="34" charset="0"/>
              </a:rPr>
              <a:t>examples</a:t>
            </a:r>
            <a:endParaRPr lang="de-DE" sz="2000" dirty="0">
              <a:latin typeface="Helvetica" panose="020B0604020202020204" pitchFamily="34" charset="0"/>
              <a:cs typeface="Helvetica" panose="020B0604020202020204" pitchFamily="34" charset="0"/>
            </a:endParaRPr>
          </a:p>
        </p:txBody>
      </p:sp>
      <p:sp>
        <p:nvSpPr>
          <p:cNvPr id="20" name="Interaktive Schaltfläche: Anpassen 19">
            <a:hlinkClick r:id="rId9" action="ppaction://hlinksldjump" highlightClick="1"/>
          </p:cNvPr>
          <p:cNvSpPr/>
          <p:nvPr/>
        </p:nvSpPr>
        <p:spPr>
          <a:xfrm>
            <a:off x="657290" y="5421451"/>
            <a:ext cx="2762582" cy="671845"/>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2000" dirty="0" smtClean="0">
                <a:latin typeface="Helvetica" panose="020B0604020202020204" pitchFamily="34" charset="0"/>
                <a:cs typeface="Helvetica" panose="020B0604020202020204" pitchFamily="34" charset="0"/>
              </a:rPr>
              <a:t>(5. RQGIS </a:t>
            </a:r>
            <a:r>
              <a:rPr lang="de-DE" sz="2000" dirty="0" err="1" smtClean="0">
                <a:latin typeface="Helvetica" panose="020B0604020202020204" pitchFamily="34" charset="0"/>
                <a:cs typeface="Helvetica" panose="020B0604020202020204" pitchFamily="34" charset="0"/>
              </a:rPr>
              <a:t>usage</a:t>
            </a:r>
            <a:r>
              <a:rPr lang="de-DE" sz="2000" dirty="0" smtClean="0">
                <a:latin typeface="Helvetica" panose="020B0604020202020204" pitchFamily="34" charset="0"/>
                <a:cs typeface="Helvetica" panose="020B0604020202020204" pitchFamily="34" charset="0"/>
              </a:rPr>
              <a:t>)</a:t>
            </a:r>
            <a:endParaRPr lang="de-DE" sz="2000" dirty="0">
              <a:latin typeface="Helvetica" panose="020B0604020202020204" pitchFamily="34" charset="0"/>
              <a:cs typeface="Helvetica" panose="020B0604020202020204" pitchFamily="34" charset="0"/>
            </a:endParaRPr>
          </a:p>
        </p:txBody>
      </p:sp>
      <p:sp>
        <p:nvSpPr>
          <p:cNvPr id="22" name="Textfeld 21"/>
          <p:cNvSpPr txBox="1"/>
          <p:nvPr/>
        </p:nvSpPr>
        <p:spPr>
          <a:xfrm>
            <a:off x="4903856" y="4664010"/>
            <a:ext cx="3258200" cy="615553"/>
          </a:xfrm>
          <a:prstGeom prst="rect">
            <a:avLst/>
          </a:prstGeom>
          <a:noFill/>
          <a:ln>
            <a:solidFill>
              <a:srgbClr val="0070C0"/>
            </a:solidFill>
          </a:ln>
        </p:spPr>
        <p:txBody>
          <a:bodyPr wrap="none" rtlCol="0">
            <a:spAutoFit/>
          </a:bodyPr>
          <a:lstStyle/>
          <a:p>
            <a:r>
              <a:rPr lang="de-DE" sz="1600" b="1" dirty="0">
                <a:solidFill>
                  <a:srgbClr val="2B66AB"/>
                </a:solidFill>
                <a:latin typeface="Helvetica Neue"/>
                <a:ea typeface="+mj-ea"/>
                <a:cs typeface="+mj-cs"/>
              </a:rPr>
              <a:t>Navigation</a:t>
            </a:r>
          </a:p>
          <a:p>
            <a:r>
              <a:rPr lang="de-DE" dirty="0" smtClean="0"/>
              <a:t>Click </a:t>
            </a:r>
            <a:r>
              <a:rPr lang="de-DE" dirty="0" err="1" smtClean="0"/>
              <a:t>buttons</a:t>
            </a:r>
            <a:r>
              <a:rPr lang="de-DE" dirty="0" smtClean="0"/>
              <a:t> </a:t>
            </a:r>
            <a:r>
              <a:rPr lang="de-DE" dirty="0" err="1" smtClean="0"/>
              <a:t>to</a:t>
            </a:r>
            <a:r>
              <a:rPr lang="de-DE" dirty="0" smtClean="0"/>
              <a:t> jump </a:t>
            </a:r>
            <a:r>
              <a:rPr lang="de-DE" dirty="0" err="1" smtClean="0"/>
              <a:t>to</a:t>
            </a:r>
            <a:r>
              <a:rPr lang="de-DE" dirty="0" smtClean="0"/>
              <a:t> </a:t>
            </a:r>
            <a:r>
              <a:rPr lang="de-DE" dirty="0" err="1" smtClean="0"/>
              <a:t>content</a:t>
            </a:r>
            <a:r>
              <a:rPr lang="de-DE" dirty="0" smtClean="0"/>
              <a:t> </a:t>
            </a:r>
            <a:endParaRPr lang="de-DE" dirty="0"/>
          </a:p>
        </p:txBody>
      </p:sp>
    </p:spTree>
    <p:extLst>
      <p:ext uri="{BB962C8B-B14F-4D97-AF65-F5344CB8AC3E}">
        <p14:creationId xmlns:p14="http://schemas.microsoft.com/office/powerpoint/2010/main" val="3469716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 </a:t>
            </a:r>
            <a:r>
              <a:rPr lang="de-DE" dirty="0" err="1" smtClean="0"/>
              <a:t>as</a:t>
            </a:r>
            <a:r>
              <a:rPr lang="de-DE" dirty="0" smtClean="0"/>
              <a:t> a GIS</a:t>
            </a:r>
            <a:endParaRPr lang="de-DE" dirty="0"/>
          </a:p>
        </p:txBody>
      </p:sp>
      <p:sp>
        <p:nvSpPr>
          <p:cNvPr id="8" name="Textplatzhalter 7"/>
          <p:cNvSpPr>
            <a:spLocks noGrp="1"/>
          </p:cNvSpPr>
          <p:nvPr>
            <p:ph type="body" idx="1"/>
          </p:nvPr>
        </p:nvSpPr>
        <p:spPr/>
        <p:txBody>
          <a:bodyPr/>
          <a:lstStyle/>
          <a:p>
            <a:endParaRPr lang="de-DE"/>
          </a:p>
        </p:txBody>
      </p:sp>
      <p:sp>
        <p:nvSpPr>
          <p:cNvPr id="5" name="Datumsplatzhalter 4"/>
          <p:cNvSpPr>
            <a:spLocks noGrp="1"/>
          </p:cNvSpPr>
          <p:nvPr>
            <p:ph type="dt" sz="half" idx="10"/>
          </p:nvPr>
        </p:nvSpPr>
        <p:spPr/>
        <p:txBody>
          <a:bodyPr/>
          <a:lstStyle/>
          <a:p>
            <a:r>
              <a:rPr lang="de-DE" smtClean="0"/>
              <a:t>EGU 25.04.2017 | Muenchow et al. | R-GIS integration</a:t>
            </a:r>
            <a:endParaRPr lang="de-DE"/>
          </a:p>
        </p:txBody>
      </p:sp>
      <p:sp>
        <p:nvSpPr>
          <p:cNvPr id="6" name="Foliennummernplatzhalter 5"/>
          <p:cNvSpPr>
            <a:spLocks noGrp="1"/>
          </p:cNvSpPr>
          <p:nvPr>
            <p:ph type="sldNum" sz="quarter" idx="12"/>
          </p:nvPr>
        </p:nvSpPr>
        <p:spPr/>
        <p:txBody>
          <a:bodyPr/>
          <a:lstStyle/>
          <a:p>
            <a:fld id="{AFDDD188-DC0B-4A34-B4CC-4FC7411B2B39}" type="slidenum">
              <a:rPr lang="de-DE" smtClean="0"/>
              <a:t>6</a:t>
            </a:fld>
            <a:endParaRPr lang="de-DE"/>
          </a:p>
        </p:txBody>
      </p:sp>
      <p:pic>
        <p:nvPicPr>
          <p:cNvPr id="9" name="Picture 2" descr="Geomarketing-Software RegioGraph - GfK Geo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11945"/>
            <a:ext cx="4572000" cy="1581151"/>
          </a:xfrm>
          <a:prstGeom prst="rect">
            <a:avLst/>
          </a:prstGeom>
          <a:noFill/>
          <a:extLst>
            <a:ext uri="{909E8E84-426E-40DD-AFC4-6F175D3DCCD1}">
              <a14:hiddenFill xmlns:a14="http://schemas.microsoft.com/office/drawing/2010/main">
                <a:solidFill>
                  <a:srgbClr val="FFFFFF"/>
                </a:solidFill>
              </a14:hiddenFill>
            </a:ext>
          </a:extLst>
        </p:spPr>
      </p:pic>
      <p:sp>
        <p:nvSpPr>
          <p:cNvPr id="11" name="Interaktive Schaltfläche: Anpassen 10">
            <a:hlinkClick r:id="rId3" action="ppaction://hlinksldjump" highlightClick="1"/>
          </p:cNvPr>
          <p:cNvSpPr/>
          <p:nvPr/>
        </p:nvSpPr>
        <p:spPr>
          <a:xfrm>
            <a:off x="6915738" y="5753988"/>
            <a:ext cx="1285800" cy="483324"/>
          </a:xfrm>
          <a:prstGeom prst="actionButtonBlank">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sz="1200" dirty="0" smtClean="0">
                <a:latin typeface="Helvetica" panose="020B0604020202020204" pitchFamily="34" charset="0"/>
                <a:cs typeface="Helvetica" panose="020B0604020202020204" pitchFamily="34" charset="0"/>
              </a:rPr>
              <a:t>Jump </a:t>
            </a:r>
            <a:r>
              <a:rPr lang="de-DE" sz="1200" dirty="0" err="1" smtClean="0">
                <a:latin typeface="Helvetica" panose="020B0604020202020204" pitchFamily="34" charset="0"/>
                <a:cs typeface="Helvetica" panose="020B0604020202020204" pitchFamily="34" charset="0"/>
              </a:rPr>
              <a:t>to</a:t>
            </a:r>
            <a:r>
              <a:rPr lang="de-DE" sz="1200" dirty="0" smtClean="0">
                <a:latin typeface="Helvetica" panose="020B0604020202020204" pitchFamily="34" charset="0"/>
                <a:cs typeface="Helvetica" panose="020B0604020202020204" pitchFamily="34" charset="0"/>
              </a:rPr>
              <a:t> Navigation</a:t>
            </a:r>
            <a:endParaRPr lang="de-DE"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52980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a:t>) </a:t>
            </a:r>
            <a:endParaRPr lang="de-DE" dirty="0" smtClean="0"/>
          </a:p>
          <a:p>
            <a:r>
              <a:rPr lang="de-DE" dirty="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smtClean="0"/>
              <a:t>geodata</a:t>
            </a:r>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7</a:t>
            </a:fld>
            <a:endParaRPr lang="de-DE"/>
          </a:p>
        </p:txBody>
      </p:sp>
      <p:sp>
        <p:nvSpPr>
          <p:cNvPr id="10" name="Inhaltsplatzhalter 9"/>
          <p:cNvSpPr>
            <a:spLocks noGrp="1"/>
          </p:cNvSpPr>
          <p:nvPr>
            <p:ph sz="half" idx="2"/>
          </p:nvPr>
        </p:nvSpPr>
        <p:spPr/>
        <p:txBody>
          <a:bodyPr/>
          <a:lstStyle/>
          <a:p>
            <a:endParaRPr lang="de-DE"/>
          </a:p>
        </p:txBody>
      </p:sp>
      <p:pic>
        <p:nvPicPr>
          <p:cNvPr id="5126" name="Picture 6" descr="http://r-spatial.org/images/gi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492896"/>
            <a:ext cx="4320731" cy="22837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16016" y="5013176"/>
            <a:ext cx="3108351" cy="276999"/>
          </a:xfrm>
          <a:prstGeom prst="rect">
            <a:avLst/>
          </a:prstGeom>
          <a:noFill/>
        </p:spPr>
        <p:txBody>
          <a:bodyPr wrap="none" rtlCol="0">
            <a:spAutoFit/>
          </a:bodyPr>
          <a:lstStyle/>
          <a:p>
            <a:r>
              <a:rPr lang="de-DE" sz="1200" dirty="0">
                <a:latin typeface="Arial" panose="020B0604020202020204" pitchFamily="34" charset="0"/>
                <a:cs typeface="Arial" panose="020B0604020202020204" pitchFamily="34" charset="0"/>
              </a:rPr>
              <a:t>http://r-spatial.org//2016/11/29/openeo.html</a:t>
            </a:r>
          </a:p>
        </p:txBody>
      </p:sp>
    </p:spTree>
    <p:extLst>
      <p:ext uri="{BB962C8B-B14F-4D97-AF65-F5344CB8AC3E}">
        <p14:creationId xmlns:p14="http://schemas.microsoft.com/office/powerpoint/2010/main" val="963761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smtClean="0"/>
              <a:t> (</a:t>
            </a:r>
            <a:r>
              <a:rPr lang="de-DE" dirty="0">
                <a:hlinkClick r:id="rId2"/>
              </a:rPr>
              <a:t>https://cran.r-project.org/web/views/Spatial.html</a:t>
            </a:r>
            <a:r>
              <a:rPr lang="de-DE" dirty="0"/>
              <a:t>) </a:t>
            </a:r>
          </a:p>
          <a:p>
            <a:r>
              <a:rPr lang="de-DE" dirty="0" smtClean="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smtClean="0"/>
              <a:t>geodata</a:t>
            </a:r>
            <a:endParaRPr lang="de-DE" dirty="0" smtClean="0"/>
          </a:p>
          <a:p>
            <a:r>
              <a:rPr lang="de-DE" dirty="0" smtClean="0"/>
              <a:t>Packages </a:t>
            </a:r>
            <a:r>
              <a:rPr lang="de-DE" b="1" dirty="0" err="1" smtClean="0">
                <a:latin typeface="Courier New" panose="02070309020205020404" pitchFamily="49" charset="0"/>
                <a:cs typeface="Courier New" panose="02070309020205020404" pitchFamily="49" charset="0"/>
              </a:rPr>
              <a:t>sp</a:t>
            </a:r>
            <a:r>
              <a:rPr lang="de-DE" b="1" dirty="0">
                <a:latin typeface="Courier New" panose="02070309020205020404" pitchFamily="49" charset="0"/>
                <a:cs typeface="Courier New" panose="02070309020205020404" pitchFamily="49" charset="0"/>
              </a:rPr>
              <a:t> </a:t>
            </a:r>
            <a:r>
              <a:rPr lang="de-DE" dirty="0" err="1" smtClean="0">
                <a:latin typeface="Helvetica" panose="020B0604020202020204" pitchFamily="34" charset="0"/>
                <a:cs typeface="Helvetica" panose="020B0604020202020204" pitchFamily="34" charset="0"/>
              </a:rPr>
              <a:t>and</a:t>
            </a:r>
            <a:r>
              <a:rPr lang="de-DE" b="1" dirty="0" smtClean="0">
                <a:latin typeface="Courier New" panose="02070309020205020404" pitchFamily="49" charset="0"/>
                <a:cs typeface="Courier New" panose="02070309020205020404" pitchFamily="49" charset="0"/>
              </a:rPr>
              <a:t> sf</a:t>
            </a:r>
            <a:r>
              <a:rPr lang="de-DE" dirty="0" smtClean="0"/>
              <a:t> </a:t>
            </a:r>
            <a:r>
              <a:rPr lang="de-DE" dirty="0" err="1"/>
              <a:t>for</a:t>
            </a:r>
            <a:r>
              <a:rPr lang="de-DE" dirty="0"/>
              <a:t> </a:t>
            </a:r>
            <a:r>
              <a:rPr lang="de-DE" dirty="0" err="1"/>
              <a:t>vector</a:t>
            </a:r>
            <a:r>
              <a:rPr lang="de-DE" dirty="0"/>
              <a:t> </a:t>
            </a:r>
            <a:r>
              <a:rPr lang="de-DE" dirty="0" err="1"/>
              <a:t>geodata</a:t>
            </a:r>
            <a:endParaRPr lang="de-DE" dirty="0"/>
          </a:p>
          <a:p>
            <a:endParaRPr lang="de-DE" dirty="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8</a:t>
            </a:fld>
            <a:endParaRPr lang="de-DE"/>
          </a:p>
        </p:txBody>
      </p:sp>
      <p:sp>
        <p:nvSpPr>
          <p:cNvPr id="8" name="Textfeld 7"/>
          <p:cNvSpPr txBox="1"/>
          <p:nvPr/>
        </p:nvSpPr>
        <p:spPr>
          <a:xfrm>
            <a:off x="5004048" y="5744289"/>
            <a:ext cx="3377078"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 Rikken, M.G.J &amp; Van </a:t>
            </a:r>
            <a:r>
              <a:rPr lang="nl-NL" sz="1200" dirty="0">
                <a:latin typeface="Arial" panose="020B0604020202020204" pitchFamily="34" charset="0"/>
                <a:cs typeface="Arial" panose="020B0604020202020204" pitchFamily="34" charset="0"/>
              </a:rPr>
              <a:t>Rijn</a:t>
            </a:r>
            <a:r>
              <a:rPr lang="nl-NL" sz="1200" dirty="0" smtClean="0">
                <a:latin typeface="Arial" panose="020B0604020202020204" pitchFamily="34" charset="0"/>
                <a:cs typeface="Arial" panose="020B0604020202020204" pitchFamily="34" charset="0"/>
              </a:rPr>
              <a:t>,</a:t>
            </a:r>
            <a:r>
              <a:rPr lang="nl-NL" sz="1200" dirty="0">
                <a:latin typeface="Arial" panose="020B0604020202020204" pitchFamily="34" charset="0"/>
                <a:cs typeface="Arial" panose="020B0604020202020204" pitchFamily="34" charset="0"/>
              </a:rPr>
              <a:t> </a:t>
            </a:r>
            <a:r>
              <a:rPr lang="nl-NL" sz="1200" dirty="0" smtClean="0">
                <a:latin typeface="Arial" panose="020B0604020202020204" pitchFamily="34" charset="0"/>
                <a:cs typeface="Arial" panose="020B0604020202020204" pitchFamily="34" charset="0"/>
              </a:rPr>
              <a:t>R.P.G. (1993).</a:t>
            </a:r>
            <a:endParaRPr lang="de-DE" sz="1200" dirty="0">
              <a:latin typeface="Arial" panose="020B0604020202020204" pitchFamily="34" charset="0"/>
              <a:cs typeface="Arial" panose="020B0604020202020204" pitchFamily="34" charset="0"/>
            </a:endParaRPr>
          </a:p>
        </p:txBody>
      </p:sp>
      <p:pic>
        <p:nvPicPr>
          <p:cNvPr id="13" name="Inhaltsplatzhalter 1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700808"/>
            <a:ext cx="4038600" cy="4038600"/>
          </a:xfrm>
        </p:spPr>
      </p:pic>
    </p:spTree>
    <p:extLst>
      <p:ext uri="{BB962C8B-B14F-4D97-AF65-F5344CB8AC3E}">
        <p14:creationId xmlns:p14="http://schemas.microsoft.com/office/powerpoint/2010/main" val="1928242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latin typeface="Arial" panose="020B0604020202020204" pitchFamily="34" charset="0"/>
                <a:cs typeface="Arial" panose="020B0604020202020204" pitchFamily="34" charset="0"/>
              </a:rPr>
              <a:t>R</a:t>
            </a:r>
            <a:r>
              <a:rPr lang="de-DE" dirty="0" smtClean="0"/>
              <a:t> </a:t>
            </a:r>
            <a:r>
              <a:rPr lang="de-DE" dirty="0" err="1" smtClean="0"/>
              <a:t>as</a:t>
            </a:r>
            <a:r>
              <a:rPr lang="de-DE" dirty="0" smtClean="0"/>
              <a:t> a GIS</a:t>
            </a:r>
            <a:endParaRPr lang="de-DE" dirty="0"/>
          </a:p>
        </p:txBody>
      </p:sp>
      <p:sp>
        <p:nvSpPr>
          <p:cNvPr id="7" name="Inhaltsplatzhalter 6"/>
          <p:cNvSpPr>
            <a:spLocks noGrp="1"/>
          </p:cNvSpPr>
          <p:nvPr>
            <p:ph sz="half" idx="1"/>
          </p:nvPr>
        </p:nvSpPr>
        <p:spPr/>
        <p:txBody>
          <a:bodyPr/>
          <a:lstStyle/>
          <a:p>
            <a:r>
              <a:rPr lang="de-DE" dirty="0" smtClean="0"/>
              <a:t>More </a:t>
            </a:r>
            <a:r>
              <a:rPr lang="de-DE" dirty="0" err="1" smtClean="0"/>
              <a:t>than</a:t>
            </a:r>
            <a:r>
              <a:rPr lang="de-DE" dirty="0" smtClean="0"/>
              <a:t> 100 geo-</a:t>
            </a:r>
            <a:r>
              <a:rPr lang="de-DE" dirty="0" err="1" smtClean="0"/>
              <a:t>related</a:t>
            </a:r>
            <a:r>
              <a:rPr lang="de-DE" dirty="0" smtClean="0"/>
              <a:t> </a:t>
            </a:r>
            <a:r>
              <a:rPr lang="de-DE" dirty="0" smtClean="0">
                <a:latin typeface="Arial" panose="020B0604020202020204" pitchFamily="34" charset="0"/>
                <a:cs typeface="Arial" panose="020B0604020202020204" pitchFamily="34" charset="0"/>
              </a:rPr>
              <a:t>R</a:t>
            </a:r>
            <a:r>
              <a:rPr lang="de-DE" dirty="0" smtClean="0"/>
              <a:t> </a:t>
            </a:r>
            <a:r>
              <a:rPr lang="de-DE" dirty="0" err="1" smtClean="0"/>
              <a:t>packages</a:t>
            </a:r>
            <a:r>
              <a:rPr lang="de-DE" dirty="0"/>
              <a:t> (</a:t>
            </a:r>
            <a:r>
              <a:rPr lang="de-DE" dirty="0">
                <a:hlinkClick r:id="rId2"/>
              </a:rPr>
              <a:t>https://cran.r-project.org/web/views/Spatial.html</a:t>
            </a:r>
            <a:r>
              <a:rPr lang="de-DE" dirty="0" smtClean="0"/>
              <a:t>) </a:t>
            </a:r>
          </a:p>
          <a:p>
            <a:r>
              <a:rPr lang="de-DE" dirty="0"/>
              <a:t>Package </a:t>
            </a:r>
            <a:r>
              <a:rPr lang="de-DE" b="1" dirty="0" err="1">
                <a:latin typeface="Courier New" panose="02070309020205020404" pitchFamily="49" charset="0"/>
                <a:cs typeface="Courier New" panose="02070309020205020404" pitchFamily="49" charset="0"/>
              </a:rPr>
              <a:t>rgdal</a:t>
            </a:r>
            <a:r>
              <a:rPr lang="de-DE" dirty="0"/>
              <a:t> </a:t>
            </a:r>
            <a:r>
              <a:rPr lang="de-DE" dirty="0" err="1"/>
              <a:t>for</a:t>
            </a:r>
            <a:r>
              <a:rPr lang="de-DE" dirty="0"/>
              <a:t> </a:t>
            </a:r>
            <a:r>
              <a:rPr lang="de-DE" dirty="0" err="1"/>
              <a:t>importing</a:t>
            </a:r>
            <a:r>
              <a:rPr lang="de-DE" dirty="0"/>
              <a:t> </a:t>
            </a:r>
            <a:r>
              <a:rPr lang="de-DE" dirty="0" err="1"/>
              <a:t>and</a:t>
            </a:r>
            <a:r>
              <a:rPr lang="de-DE" dirty="0"/>
              <a:t> </a:t>
            </a:r>
            <a:r>
              <a:rPr lang="de-DE" dirty="0" err="1"/>
              <a:t>exporting</a:t>
            </a:r>
            <a:r>
              <a:rPr lang="de-DE" dirty="0"/>
              <a:t> </a:t>
            </a:r>
            <a:r>
              <a:rPr lang="de-DE" dirty="0" err="1"/>
              <a:t>geodata</a:t>
            </a:r>
            <a:endParaRPr lang="de-DE" dirty="0"/>
          </a:p>
          <a:p>
            <a:r>
              <a:rPr lang="de-DE" dirty="0" smtClean="0"/>
              <a:t>Packages </a:t>
            </a:r>
            <a:r>
              <a:rPr lang="de-DE" b="1" dirty="0" err="1">
                <a:latin typeface="Courier New" panose="02070309020205020404" pitchFamily="49" charset="0"/>
                <a:cs typeface="Courier New" panose="02070309020205020404" pitchFamily="49" charset="0"/>
              </a:rPr>
              <a:t>sp</a:t>
            </a:r>
            <a:r>
              <a:rPr lang="de-DE" b="1" dirty="0">
                <a:latin typeface="Courier New" panose="02070309020205020404" pitchFamily="49" charset="0"/>
                <a:cs typeface="Courier New" panose="02070309020205020404" pitchFamily="49" charset="0"/>
              </a:rPr>
              <a:t> </a:t>
            </a:r>
            <a:r>
              <a:rPr lang="de-DE" dirty="0" err="1">
                <a:latin typeface="Helvetica" panose="020B0604020202020204" pitchFamily="34" charset="0"/>
                <a:cs typeface="Helvetica" panose="020B0604020202020204" pitchFamily="34" charset="0"/>
              </a:rPr>
              <a:t>and</a:t>
            </a:r>
            <a:r>
              <a:rPr lang="de-DE" b="1" dirty="0">
                <a:latin typeface="Courier New" panose="02070309020205020404" pitchFamily="49" charset="0"/>
                <a:cs typeface="Courier New" panose="02070309020205020404" pitchFamily="49" charset="0"/>
              </a:rPr>
              <a:t> sf</a:t>
            </a:r>
            <a:r>
              <a:rPr lang="de-DE" dirty="0"/>
              <a:t> </a:t>
            </a:r>
            <a:r>
              <a:rPr lang="de-DE" dirty="0" err="1"/>
              <a:t>for</a:t>
            </a:r>
            <a:r>
              <a:rPr lang="de-DE" dirty="0"/>
              <a:t> </a:t>
            </a:r>
            <a:r>
              <a:rPr lang="de-DE" dirty="0" err="1" smtClean="0"/>
              <a:t>vector</a:t>
            </a:r>
            <a:r>
              <a:rPr lang="de-DE" dirty="0" smtClean="0"/>
              <a:t> </a:t>
            </a:r>
            <a:r>
              <a:rPr lang="de-DE" dirty="0" err="1" smtClean="0"/>
              <a:t>geodata</a:t>
            </a:r>
            <a:endParaRPr lang="de-DE" dirty="0" smtClean="0"/>
          </a:p>
          <a:p>
            <a:r>
              <a:rPr lang="de-DE" dirty="0" smtClean="0"/>
              <a:t>Package </a:t>
            </a:r>
            <a:r>
              <a:rPr lang="de-DE" b="1" dirty="0" err="1" smtClean="0">
                <a:latin typeface="Courier New" panose="02070309020205020404" pitchFamily="49" charset="0"/>
                <a:cs typeface="Courier New" panose="02070309020205020404" pitchFamily="49" charset="0"/>
              </a:rPr>
              <a:t>raster</a:t>
            </a:r>
            <a:r>
              <a:rPr lang="de-DE" dirty="0" smtClean="0"/>
              <a:t> </a:t>
            </a:r>
            <a:r>
              <a:rPr lang="de-DE" dirty="0" err="1" smtClean="0"/>
              <a:t>for</a:t>
            </a:r>
            <a:r>
              <a:rPr lang="de-DE" dirty="0" smtClean="0"/>
              <a:t> </a:t>
            </a:r>
            <a:r>
              <a:rPr lang="de-DE" dirty="0" err="1" smtClean="0"/>
              <a:t>raster</a:t>
            </a:r>
            <a:r>
              <a:rPr lang="de-DE" dirty="0" smtClean="0"/>
              <a:t> </a:t>
            </a:r>
            <a:r>
              <a:rPr lang="de-DE" dirty="0" err="1" smtClean="0"/>
              <a:t>geodata</a:t>
            </a:r>
            <a:endParaRPr lang="de-DE" dirty="0" smtClean="0"/>
          </a:p>
        </p:txBody>
      </p:sp>
      <p:sp>
        <p:nvSpPr>
          <p:cNvPr id="4" name="Datumsplatzhalter 3"/>
          <p:cNvSpPr>
            <a:spLocks noGrp="1"/>
          </p:cNvSpPr>
          <p:nvPr>
            <p:ph type="dt" sz="half" idx="10"/>
          </p:nvPr>
        </p:nvSpPr>
        <p:spPr/>
        <p:txBody>
          <a:bodyPr/>
          <a:lstStyle/>
          <a:p>
            <a:r>
              <a:rPr lang="de-DE" smtClean="0"/>
              <a:t>EGU 25.04.2017 | Muenchow et al. | R-GIS integration</a:t>
            </a:r>
            <a:endParaRPr lang="de-DE"/>
          </a:p>
        </p:txBody>
      </p:sp>
      <p:sp>
        <p:nvSpPr>
          <p:cNvPr id="5" name="Foliennummernplatzhalter 4"/>
          <p:cNvSpPr>
            <a:spLocks noGrp="1"/>
          </p:cNvSpPr>
          <p:nvPr>
            <p:ph type="sldNum" sz="quarter" idx="12"/>
          </p:nvPr>
        </p:nvSpPr>
        <p:spPr/>
        <p:txBody>
          <a:bodyPr/>
          <a:lstStyle/>
          <a:p>
            <a:fld id="{AFDDD188-DC0B-4A34-B4CC-4FC7411B2B39}" type="slidenum">
              <a:rPr lang="de-DE" smtClean="0"/>
              <a:t>9</a:t>
            </a:fld>
            <a:endParaRPr lang="de-DE"/>
          </a:p>
        </p:txBody>
      </p:sp>
      <p:pic>
        <p:nvPicPr>
          <p:cNvPr id="3" name="Inhaltsplatzhalt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646876"/>
            <a:ext cx="4038600" cy="4432610"/>
          </a:xfrm>
        </p:spPr>
      </p:pic>
      <p:sp>
        <p:nvSpPr>
          <p:cNvPr id="10" name="Textfeld 9"/>
          <p:cNvSpPr txBox="1"/>
          <p:nvPr/>
        </p:nvSpPr>
        <p:spPr>
          <a:xfrm>
            <a:off x="5043262" y="5888305"/>
            <a:ext cx="2337050" cy="276999"/>
          </a:xfrm>
          <a:prstGeom prst="rect">
            <a:avLst/>
          </a:prstGeom>
          <a:noFill/>
        </p:spPr>
        <p:txBody>
          <a:bodyPr wrap="none" rtlCol="0">
            <a:spAutoFit/>
          </a:bodyPr>
          <a:lstStyle/>
          <a:p>
            <a:r>
              <a:rPr lang="nl-NL" sz="1200" dirty="0" smtClean="0">
                <a:latin typeface="Arial" panose="020B0604020202020204" pitchFamily="34" charset="0"/>
                <a:cs typeface="Arial" panose="020B0604020202020204" pitchFamily="34" charset="0"/>
              </a:rPr>
              <a:t>Data</a:t>
            </a:r>
            <a:r>
              <a:rPr lang="nl-NL" sz="1200" dirty="0">
                <a:latin typeface="Arial" panose="020B0604020202020204" pitchFamily="34" charset="0"/>
                <a:cs typeface="Arial" panose="020B0604020202020204" pitchFamily="34" charset="0"/>
              </a:rPr>
              <a:t>: http://www.worldclim.org</a:t>
            </a:r>
            <a:r>
              <a:rPr lang="nl-NL" sz="1200" dirty="0" smtClean="0">
                <a:latin typeface="Arial" panose="020B0604020202020204" pitchFamily="34" charset="0"/>
                <a:cs typeface="Arial" panose="020B0604020202020204" pitchFamily="34" charset="0"/>
              </a:rPr>
              <a:t>/.</a:t>
            </a:r>
            <a:endParaRPr lang="de-DE"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190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2034</Words>
  <Application>Microsoft Office PowerPoint</Application>
  <PresentationFormat>Bildschirmpräsentation (4:3)</PresentationFormat>
  <Paragraphs>373</Paragraphs>
  <Slides>41</Slides>
  <Notes>13</Notes>
  <HiddenSlides>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41</vt:i4>
      </vt:variant>
    </vt:vector>
  </HeadingPairs>
  <TitlesOfParts>
    <vt:vector size="47" baseType="lpstr">
      <vt:lpstr>Arial</vt:lpstr>
      <vt:lpstr>Calibri</vt:lpstr>
      <vt:lpstr>Courier New</vt:lpstr>
      <vt:lpstr>Helvetica</vt:lpstr>
      <vt:lpstr>Helvetica Neue</vt:lpstr>
      <vt:lpstr>Larissa</vt:lpstr>
      <vt:lpstr>Integrating R with GIS for innovative geocomputing – the examples of RQGIS and RSAGA</vt:lpstr>
      <vt:lpstr>R as a GIS</vt:lpstr>
      <vt:lpstr>But:</vt:lpstr>
      <vt:lpstr>Combining the best of two worlds</vt:lpstr>
      <vt:lpstr>Navigation</vt:lpstr>
      <vt:lpstr>R as a GIS</vt:lpstr>
      <vt:lpstr>R as a GIS</vt:lpstr>
      <vt:lpstr>R as a GIS</vt:lpstr>
      <vt:lpstr>R as a GIS</vt:lpstr>
      <vt:lpstr>R as a GIS</vt:lpstr>
      <vt:lpstr>But what about…</vt:lpstr>
      <vt:lpstr>Computationally demanding operations</vt:lpstr>
      <vt:lpstr>Missing geoalgorithms</vt:lpstr>
      <vt:lpstr>Interface</vt:lpstr>
      <vt:lpstr>R-gis Integration - RQGIS and RSAGA</vt:lpstr>
      <vt:lpstr>GIS interfaces</vt:lpstr>
      <vt:lpstr>R-GIS integration</vt:lpstr>
      <vt:lpstr>QGIS – Python API</vt:lpstr>
      <vt:lpstr>How does it work?</vt:lpstr>
      <vt:lpstr>Most notable features of RQGIS</vt:lpstr>
      <vt:lpstr>RSAGA interface</vt:lpstr>
      <vt:lpstr>RSAGA structure</vt:lpstr>
      <vt:lpstr>R-gis Examples</vt:lpstr>
      <vt:lpstr>Study area – Mount Mongón</vt:lpstr>
      <vt:lpstr>Non-linear Poisson model</vt:lpstr>
      <vt:lpstr>Spatial prediction of alpha diversity</vt:lpstr>
      <vt:lpstr>Landslide susceptibility</vt:lpstr>
      <vt:lpstr>Rock glaciers/permafrost</vt:lpstr>
      <vt:lpstr>Geomarketing</vt:lpstr>
      <vt:lpstr>Further applications</vt:lpstr>
      <vt:lpstr>comparing rqgis and rsaga</vt:lpstr>
      <vt:lpstr>RQGIS vs. RSAGA/rgrass7</vt:lpstr>
      <vt:lpstr>But:</vt:lpstr>
      <vt:lpstr>Wrap-up</vt:lpstr>
      <vt:lpstr>Rqgis usage</vt:lpstr>
      <vt:lpstr>RQGIS on github</vt:lpstr>
      <vt:lpstr>Access to the online help</vt:lpstr>
      <vt:lpstr>Automatic argument retrieval </vt:lpstr>
      <vt:lpstr>PowerPoint-Präsentation</vt:lpstr>
      <vt:lpstr>Convenience function get_args_man</vt:lpstr>
      <vt:lpstr>Let‘s run_qgis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Jannes</dc:creator>
  <cp:lastModifiedBy>Jannes Münchow</cp:lastModifiedBy>
  <cp:revision>157</cp:revision>
  <dcterms:created xsi:type="dcterms:W3CDTF">2016-01-19T12:53:22Z</dcterms:created>
  <dcterms:modified xsi:type="dcterms:W3CDTF">2017-05-04T09:14:04Z</dcterms:modified>
</cp:coreProperties>
</file>